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9" r:id="rId9"/>
    <p:sldId id="270" r:id="rId10"/>
    <p:sldId id="264" r:id="rId11"/>
    <p:sldId id="272" r:id="rId12"/>
    <p:sldId id="273" r:id="rId13"/>
    <p:sldId id="274" r:id="rId14"/>
    <p:sldId id="265" r:id="rId15"/>
    <p:sldId id="275" r:id="rId16"/>
    <p:sldId id="276" r:id="rId17"/>
    <p:sldId id="280" r:id="rId18"/>
    <p:sldId id="26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50"/>
    <a:srgbClr val="003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A6F28C-0883-4476-9C87-597CBF15BB52}" v="14" dt="2024-05-07T09:12:37.9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9544" autoAdjust="0"/>
  </p:normalViewPr>
  <p:slideViewPr>
    <p:cSldViewPr snapToGrid="0">
      <p:cViewPr varScale="1">
        <p:scale>
          <a:sx n="74" d="100"/>
          <a:sy n="74" d="100"/>
        </p:scale>
        <p:origin x="19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vin, John" userId="4379f728-9248-4db3-8945-7ec9c1f37a22" providerId="ADAL" clId="{E7A6F28C-0883-4476-9C87-597CBF15BB52}"/>
    <pc:docChg chg="undo custSel addSld delSld modSld">
      <pc:chgData name="Colvin, John" userId="4379f728-9248-4db3-8945-7ec9c1f37a22" providerId="ADAL" clId="{E7A6F28C-0883-4476-9C87-597CBF15BB52}" dt="2024-05-07T09:13:40.128" v="742" actId="47"/>
      <pc:docMkLst>
        <pc:docMk/>
      </pc:docMkLst>
      <pc:sldChg chg="modSp mod">
        <pc:chgData name="Colvin, John" userId="4379f728-9248-4db3-8945-7ec9c1f37a22" providerId="ADAL" clId="{E7A6F28C-0883-4476-9C87-597CBF15BB52}" dt="2024-05-07T08:16:43.053" v="3" actId="20577"/>
        <pc:sldMkLst>
          <pc:docMk/>
          <pc:sldMk cId="3953679332" sldId="256"/>
        </pc:sldMkLst>
        <pc:spChg chg="mod">
          <ac:chgData name="Colvin, John" userId="4379f728-9248-4db3-8945-7ec9c1f37a22" providerId="ADAL" clId="{E7A6F28C-0883-4476-9C87-597CBF15BB52}" dt="2024-05-07T08:16:43.053" v="3" actId="20577"/>
          <ac:spMkLst>
            <pc:docMk/>
            <pc:sldMk cId="3953679332" sldId="256"/>
            <ac:spMk id="2" creationId="{4FB4226C-0900-607A-0A83-2928962393E3}"/>
          </ac:spMkLst>
        </pc:spChg>
      </pc:sldChg>
      <pc:sldChg chg="modSp mod modNotesTx">
        <pc:chgData name="Colvin, John" userId="4379f728-9248-4db3-8945-7ec9c1f37a22" providerId="ADAL" clId="{E7A6F28C-0883-4476-9C87-597CBF15BB52}" dt="2024-05-07T08:23:38.960" v="57" actId="27636"/>
        <pc:sldMkLst>
          <pc:docMk/>
          <pc:sldMk cId="1051376059" sldId="258"/>
        </pc:sldMkLst>
        <pc:spChg chg="mod">
          <ac:chgData name="Colvin, John" userId="4379f728-9248-4db3-8945-7ec9c1f37a22" providerId="ADAL" clId="{E7A6F28C-0883-4476-9C87-597CBF15BB52}" dt="2024-05-07T08:21:12.310" v="20" actId="20577"/>
          <ac:spMkLst>
            <pc:docMk/>
            <pc:sldMk cId="1051376059" sldId="258"/>
            <ac:spMk id="2" creationId="{BE3E130C-2FDD-647D-79E0-57FA869A0576}"/>
          </ac:spMkLst>
        </pc:spChg>
        <pc:spChg chg="mod">
          <ac:chgData name="Colvin, John" userId="4379f728-9248-4db3-8945-7ec9c1f37a22" providerId="ADAL" clId="{E7A6F28C-0883-4476-9C87-597CBF15BB52}" dt="2024-05-07T08:23:38.960" v="57" actId="27636"/>
          <ac:spMkLst>
            <pc:docMk/>
            <pc:sldMk cId="1051376059" sldId="258"/>
            <ac:spMk id="3" creationId="{3CA2B2CC-537E-CB13-2A02-EE8B1710E870}"/>
          </ac:spMkLst>
        </pc:spChg>
      </pc:sldChg>
      <pc:sldChg chg="modSp mod modNotesTx">
        <pc:chgData name="Colvin, John" userId="4379f728-9248-4db3-8945-7ec9c1f37a22" providerId="ADAL" clId="{E7A6F28C-0883-4476-9C87-597CBF15BB52}" dt="2024-05-07T08:27:52.274" v="72" actId="113"/>
        <pc:sldMkLst>
          <pc:docMk/>
          <pc:sldMk cId="791526125" sldId="259"/>
        </pc:sldMkLst>
        <pc:spChg chg="mod">
          <ac:chgData name="Colvin, John" userId="4379f728-9248-4db3-8945-7ec9c1f37a22" providerId="ADAL" clId="{E7A6F28C-0883-4476-9C87-597CBF15BB52}" dt="2024-05-07T08:25:37.504" v="58"/>
          <ac:spMkLst>
            <pc:docMk/>
            <pc:sldMk cId="791526125" sldId="259"/>
            <ac:spMk id="2" creationId="{8D455D75-2D51-C0CC-8C70-07747BB13CDE}"/>
          </ac:spMkLst>
        </pc:spChg>
        <pc:spChg chg="mod">
          <ac:chgData name="Colvin, John" userId="4379f728-9248-4db3-8945-7ec9c1f37a22" providerId="ADAL" clId="{E7A6F28C-0883-4476-9C87-597CBF15BB52}" dt="2024-05-07T08:27:52.274" v="72" actId="113"/>
          <ac:spMkLst>
            <pc:docMk/>
            <pc:sldMk cId="791526125" sldId="259"/>
            <ac:spMk id="3" creationId="{A6D7F08B-DF99-42DC-FB31-E09EC132D8EC}"/>
          </ac:spMkLst>
        </pc:spChg>
      </pc:sldChg>
      <pc:sldChg chg="modSp mod modNotesTx">
        <pc:chgData name="Colvin, John" userId="4379f728-9248-4db3-8945-7ec9c1f37a22" providerId="ADAL" clId="{E7A6F28C-0883-4476-9C87-597CBF15BB52}" dt="2024-05-07T08:52:23.801" v="550" actId="207"/>
        <pc:sldMkLst>
          <pc:docMk/>
          <pc:sldMk cId="4120526831" sldId="260"/>
        </pc:sldMkLst>
        <pc:spChg chg="mod">
          <ac:chgData name="Colvin, John" userId="4379f728-9248-4db3-8945-7ec9c1f37a22" providerId="ADAL" clId="{E7A6F28C-0883-4476-9C87-597CBF15BB52}" dt="2024-05-07T08:28:40.171" v="98" actId="20577"/>
          <ac:spMkLst>
            <pc:docMk/>
            <pc:sldMk cId="4120526831" sldId="260"/>
            <ac:spMk id="2" creationId="{78C322AE-73AA-8A54-3666-3404FBA43CD6}"/>
          </ac:spMkLst>
        </pc:spChg>
        <pc:spChg chg="mod">
          <ac:chgData name="Colvin, John" userId="4379f728-9248-4db3-8945-7ec9c1f37a22" providerId="ADAL" clId="{E7A6F28C-0883-4476-9C87-597CBF15BB52}" dt="2024-05-07T08:52:23.801" v="550" actId="207"/>
          <ac:spMkLst>
            <pc:docMk/>
            <pc:sldMk cId="4120526831" sldId="260"/>
            <ac:spMk id="3" creationId="{6D86B2F0-4D5B-F2BD-9B1F-B4AABC3A01C9}"/>
          </ac:spMkLst>
        </pc:spChg>
      </pc:sldChg>
      <pc:sldChg chg="modSp mod modNotesTx">
        <pc:chgData name="Colvin, John" userId="4379f728-9248-4db3-8945-7ec9c1f37a22" providerId="ADAL" clId="{E7A6F28C-0883-4476-9C87-597CBF15BB52}" dt="2024-05-07T08:33:47.764" v="185" actId="2711"/>
        <pc:sldMkLst>
          <pc:docMk/>
          <pc:sldMk cId="3084472366" sldId="261"/>
        </pc:sldMkLst>
        <pc:spChg chg="mod">
          <ac:chgData name="Colvin, John" userId="4379f728-9248-4db3-8945-7ec9c1f37a22" providerId="ADAL" clId="{E7A6F28C-0883-4476-9C87-597CBF15BB52}" dt="2024-05-07T08:32:05.469" v="167" actId="20577"/>
          <ac:spMkLst>
            <pc:docMk/>
            <pc:sldMk cId="3084472366" sldId="261"/>
            <ac:spMk id="2" creationId="{386E9DF2-663E-C4E4-A126-5616618260B4}"/>
          </ac:spMkLst>
        </pc:spChg>
        <pc:spChg chg="mod">
          <ac:chgData name="Colvin, John" userId="4379f728-9248-4db3-8945-7ec9c1f37a22" providerId="ADAL" clId="{E7A6F28C-0883-4476-9C87-597CBF15BB52}" dt="2024-05-07T08:33:47.764" v="185" actId="2711"/>
          <ac:spMkLst>
            <pc:docMk/>
            <pc:sldMk cId="3084472366" sldId="261"/>
            <ac:spMk id="3" creationId="{7F8DDD73-39C0-7D1C-0FB5-630E7EB573A7}"/>
          </ac:spMkLst>
        </pc:spChg>
      </pc:sldChg>
      <pc:sldChg chg="modSp mod">
        <pc:chgData name="Colvin, John" userId="4379f728-9248-4db3-8945-7ec9c1f37a22" providerId="ADAL" clId="{E7A6F28C-0883-4476-9C87-597CBF15BB52}" dt="2024-05-07T08:43:11.887" v="467" actId="313"/>
        <pc:sldMkLst>
          <pc:docMk/>
          <pc:sldMk cId="2584543843" sldId="262"/>
        </pc:sldMkLst>
        <pc:spChg chg="mod">
          <ac:chgData name="Colvin, John" userId="4379f728-9248-4db3-8945-7ec9c1f37a22" providerId="ADAL" clId="{E7A6F28C-0883-4476-9C87-597CBF15BB52}" dt="2024-05-07T08:43:03.035" v="460" actId="20577"/>
          <ac:spMkLst>
            <pc:docMk/>
            <pc:sldMk cId="2584543843" sldId="262"/>
            <ac:spMk id="2" creationId="{B347FDAF-24FA-A969-A0B1-E120496481D8}"/>
          </ac:spMkLst>
        </pc:spChg>
        <pc:spChg chg="mod">
          <ac:chgData name="Colvin, John" userId="4379f728-9248-4db3-8945-7ec9c1f37a22" providerId="ADAL" clId="{E7A6F28C-0883-4476-9C87-597CBF15BB52}" dt="2024-05-07T08:43:11.887" v="467" actId="313"/>
          <ac:spMkLst>
            <pc:docMk/>
            <pc:sldMk cId="2584543843" sldId="262"/>
            <ac:spMk id="3" creationId="{D17FF12C-E2DC-758D-2749-76E80E0D589A}"/>
          </ac:spMkLst>
        </pc:spChg>
      </pc:sldChg>
      <pc:sldChg chg="modSp mod modNotesTx">
        <pc:chgData name="Colvin, John" userId="4379f728-9248-4db3-8945-7ec9c1f37a22" providerId="ADAL" clId="{E7A6F28C-0883-4476-9C87-597CBF15BB52}" dt="2024-05-07T08:49:59.802" v="509" actId="12"/>
        <pc:sldMkLst>
          <pc:docMk/>
          <pc:sldMk cId="4091461385" sldId="263"/>
        </pc:sldMkLst>
        <pc:spChg chg="mod">
          <ac:chgData name="Colvin, John" userId="4379f728-9248-4db3-8945-7ec9c1f37a22" providerId="ADAL" clId="{E7A6F28C-0883-4476-9C87-597CBF15BB52}" dt="2024-05-07T08:44:35.766" v="471" actId="20577"/>
          <ac:spMkLst>
            <pc:docMk/>
            <pc:sldMk cId="4091461385" sldId="263"/>
            <ac:spMk id="2" creationId="{78024CB2-B2CF-E617-853B-E7E3E0574C10}"/>
          </ac:spMkLst>
        </pc:spChg>
        <pc:spChg chg="mod">
          <ac:chgData name="Colvin, John" userId="4379f728-9248-4db3-8945-7ec9c1f37a22" providerId="ADAL" clId="{E7A6F28C-0883-4476-9C87-597CBF15BB52}" dt="2024-05-07T08:49:59.802" v="509" actId="12"/>
          <ac:spMkLst>
            <pc:docMk/>
            <pc:sldMk cId="4091461385" sldId="263"/>
            <ac:spMk id="3" creationId="{6BAE4BD1-167D-FF79-FEA3-3F3DB9DE8E09}"/>
          </ac:spMkLst>
        </pc:spChg>
      </pc:sldChg>
      <pc:sldChg chg="modSp mod">
        <pc:chgData name="Colvin, John" userId="4379f728-9248-4db3-8945-7ec9c1f37a22" providerId="ADAL" clId="{E7A6F28C-0883-4476-9C87-597CBF15BB52}" dt="2024-05-07T08:55:36.811" v="557"/>
        <pc:sldMkLst>
          <pc:docMk/>
          <pc:sldMk cId="2224258241" sldId="264"/>
        </pc:sldMkLst>
        <pc:spChg chg="mod">
          <ac:chgData name="Colvin, John" userId="4379f728-9248-4db3-8945-7ec9c1f37a22" providerId="ADAL" clId="{E7A6F28C-0883-4476-9C87-597CBF15BB52}" dt="2024-05-07T08:54:07.717" v="554" actId="6549"/>
          <ac:spMkLst>
            <pc:docMk/>
            <pc:sldMk cId="2224258241" sldId="264"/>
            <ac:spMk id="2" creationId="{E228D166-1CF9-BAE8-2652-2D1EF83E3A1B}"/>
          </ac:spMkLst>
        </pc:spChg>
        <pc:spChg chg="mod">
          <ac:chgData name="Colvin, John" userId="4379f728-9248-4db3-8945-7ec9c1f37a22" providerId="ADAL" clId="{E7A6F28C-0883-4476-9C87-597CBF15BB52}" dt="2024-05-07T08:55:36.811" v="557"/>
          <ac:spMkLst>
            <pc:docMk/>
            <pc:sldMk cId="2224258241" sldId="264"/>
            <ac:spMk id="3" creationId="{72E4CCD6-838F-62A9-04BF-17F9D7A0BB7A}"/>
          </ac:spMkLst>
        </pc:spChg>
      </pc:sldChg>
      <pc:sldChg chg="modSp mod">
        <pc:chgData name="Colvin, John" userId="4379f728-9248-4db3-8945-7ec9c1f37a22" providerId="ADAL" clId="{E7A6F28C-0883-4476-9C87-597CBF15BB52}" dt="2024-05-07T09:05:48.220" v="668" actId="12"/>
        <pc:sldMkLst>
          <pc:docMk/>
          <pc:sldMk cId="651598474" sldId="265"/>
        </pc:sldMkLst>
        <pc:spChg chg="mod">
          <ac:chgData name="Colvin, John" userId="4379f728-9248-4db3-8945-7ec9c1f37a22" providerId="ADAL" clId="{E7A6F28C-0883-4476-9C87-597CBF15BB52}" dt="2024-05-07T09:05:29.553" v="663" actId="20577"/>
          <ac:spMkLst>
            <pc:docMk/>
            <pc:sldMk cId="651598474" sldId="265"/>
            <ac:spMk id="2" creationId="{C5E06A23-8AC5-5216-8711-BF9C8AB82700}"/>
          </ac:spMkLst>
        </pc:spChg>
        <pc:spChg chg="mod">
          <ac:chgData name="Colvin, John" userId="4379f728-9248-4db3-8945-7ec9c1f37a22" providerId="ADAL" clId="{E7A6F28C-0883-4476-9C87-597CBF15BB52}" dt="2024-05-07T09:05:48.220" v="668" actId="12"/>
          <ac:spMkLst>
            <pc:docMk/>
            <pc:sldMk cId="651598474" sldId="265"/>
            <ac:spMk id="3" creationId="{AA363ADF-E0F1-ECC6-96D1-0C3634A1B2FC}"/>
          </ac:spMkLst>
        </pc:spChg>
      </pc:sldChg>
      <pc:sldChg chg="modSp del mod chgLayout modNotesTx">
        <pc:chgData name="Colvin, John" userId="4379f728-9248-4db3-8945-7ec9c1f37a22" providerId="ADAL" clId="{E7A6F28C-0883-4476-9C87-597CBF15BB52}" dt="2024-05-07T09:12:05.942" v="730" actId="47"/>
        <pc:sldMkLst>
          <pc:docMk/>
          <pc:sldMk cId="404669082" sldId="266"/>
        </pc:sldMkLst>
        <pc:spChg chg="mod ord">
          <ac:chgData name="Colvin, John" userId="4379f728-9248-4db3-8945-7ec9c1f37a22" providerId="ADAL" clId="{E7A6F28C-0883-4476-9C87-597CBF15BB52}" dt="2024-05-07T09:11:24.054" v="724" actId="700"/>
          <ac:spMkLst>
            <pc:docMk/>
            <pc:sldMk cId="404669082" sldId="266"/>
            <ac:spMk id="2" creationId="{B6E55713-8B3A-04D9-30D5-CD2F6E194107}"/>
          </ac:spMkLst>
        </pc:spChg>
        <pc:spChg chg="mod ord">
          <ac:chgData name="Colvin, John" userId="4379f728-9248-4db3-8945-7ec9c1f37a22" providerId="ADAL" clId="{E7A6F28C-0883-4476-9C87-597CBF15BB52}" dt="2024-05-07T09:11:24.054" v="724" actId="700"/>
          <ac:spMkLst>
            <pc:docMk/>
            <pc:sldMk cId="404669082" sldId="266"/>
            <ac:spMk id="3" creationId="{4C6DD9DE-8864-E626-48A2-E0A16964E299}"/>
          </ac:spMkLst>
        </pc:spChg>
      </pc:sldChg>
      <pc:sldChg chg="del modNotesTx">
        <pc:chgData name="Colvin, John" userId="4379f728-9248-4db3-8945-7ec9c1f37a22" providerId="ADAL" clId="{E7A6F28C-0883-4476-9C87-597CBF15BB52}" dt="2024-05-07T08:46:03.073" v="495" actId="47"/>
        <pc:sldMkLst>
          <pc:docMk/>
          <pc:sldMk cId="3431176401" sldId="267"/>
        </pc:sldMkLst>
      </pc:sldChg>
      <pc:sldChg chg="modSp add mod">
        <pc:chgData name="Colvin, John" userId="4379f728-9248-4db3-8945-7ec9c1f37a22" providerId="ADAL" clId="{E7A6F28C-0883-4476-9C87-597CBF15BB52}" dt="2024-05-07T08:50:48.944" v="526" actId="313"/>
        <pc:sldMkLst>
          <pc:docMk/>
          <pc:sldMk cId="2317641501" sldId="269"/>
        </pc:sldMkLst>
        <pc:spChg chg="mod">
          <ac:chgData name="Colvin, John" userId="4379f728-9248-4db3-8945-7ec9c1f37a22" providerId="ADAL" clId="{E7A6F28C-0883-4476-9C87-597CBF15BB52}" dt="2024-05-07T08:50:16.885" v="519" actId="20577"/>
          <ac:spMkLst>
            <pc:docMk/>
            <pc:sldMk cId="2317641501" sldId="269"/>
            <ac:spMk id="2" creationId="{78024CB2-B2CF-E617-853B-E7E3E0574C10}"/>
          </ac:spMkLst>
        </pc:spChg>
        <pc:spChg chg="mod">
          <ac:chgData name="Colvin, John" userId="4379f728-9248-4db3-8945-7ec9c1f37a22" providerId="ADAL" clId="{E7A6F28C-0883-4476-9C87-597CBF15BB52}" dt="2024-05-07T08:50:48.944" v="526" actId="313"/>
          <ac:spMkLst>
            <pc:docMk/>
            <pc:sldMk cId="2317641501" sldId="269"/>
            <ac:spMk id="3" creationId="{6BAE4BD1-167D-FF79-FEA3-3F3DB9DE8E09}"/>
          </ac:spMkLst>
        </pc:spChg>
      </pc:sldChg>
      <pc:sldChg chg="modSp add mod">
        <pc:chgData name="Colvin, John" userId="4379f728-9248-4db3-8945-7ec9c1f37a22" providerId="ADAL" clId="{E7A6F28C-0883-4476-9C87-597CBF15BB52}" dt="2024-05-07T08:52:01.404" v="549" actId="2711"/>
        <pc:sldMkLst>
          <pc:docMk/>
          <pc:sldMk cId="2179096997" sldId="270"/>
        </pc:sldMkLst>
        <pc:spChg chg="mod">
          <ac:chgData name="Colvin, John" userId="4379f728-9248-4db3-8945-7ec9c1f37a22" providerId="ADAL" clId="{E7A6F28C-0883-4476-9C87-597CBF15BB52}" dt="2024-05-07T08:51:13.366" v="541" actId="6549"/>
          <ac:spMkLst>
            <pc:docMk/>
            <pc:sldMk cId="2179096997" sldId="270"/>
            <ac:spMk id="2" creationId="{78024CB2-B2CF-E617-853B-E7E3E0574C10}"/>
          </ac:spMkLst>
        </pc:spChg>
        <pc:spChg chg="mod">
          <ac:chgData name="Colvin, John" userId="4379f728-9248-4db3-8945-7ec9c1f37a22" providerId="ADAL" clId="{E7A6F28C-0883-4476-9C87-597CBF15BB52}" dt="2024-05-07T08:52:01.404" v="549" actId="2711"/>
          <ac:spMkLst>
            <pc:docMk/>
            <pc:sldMk cId="2179096997" sldId="270"/>
            <ac:spMk id="3" creationId="{6BAE4BD1-167D-FF79-FEA3-3F3DB9DE8E09}"/>
          </ac:spMkLst>
        </pc:spChg>
      </pc:sldChg>
      <pc:sldChg chg="modSp add del mod">
        <pc:chgData name="Colvin, John" userId="4379f728-9248-4db3-8945-7ec9c1f37a22" providerId="ADAL" clId="{E7A6F28C-0883-4476-9C87-597CBF15BB52}" dt="2024-05-07T08:58:59.397" v="593" actId="47"/>
        <pc:sldMkLst>
          <pc:docMk/>
          <pc:sldMk cId="589196016" sldId="271"/>
        </pc:sldMkLst>
        <pc:spChg chg="mod">
          <ac:chgData name="Colvin, John" userId="4379f728-9248-4db3-8945-7ec9c1f37a22" providerId="ADAL" clId="{E7A6F28C-0883-4476-9C87-597CBF15BB52}" dt="2024-05-07T08:57:24.928" v="583" actId="20578"/>
          <ac:spMkLst>
            <pc:docMk/>
            <pc:sldMk cId="589196016" sldId="271"/>
            <ac:spMk id="2" creationId="{E228D166-1CF9-BAE8-2652-2D1EF83E3A1B}"/>
          </ac:spMkLst>
        </pc:spChg>
        <pc:spChg chg="mod">
          <ac:chgData name="Colvin, John" userId="4379f728-9248-4db3-8945-7ec9c1f37a22" providerId="ADAL" clId="{E7A6F28C-0883-4476-9C87-597CBF15BB52}" dt="2024-05-07T08:57:25.014" v="584" actId="27636"/>
          <ac:spMkLst>
            <pc:docMk/>
            <pc:sldMk cId="589196016" sldId="271"/>
            <ac:spMk id="3" creationId="{72E4CCD6-838F-62A9-04BF-17F9D7A0BB7A}"/>
          </ac:spMkLst>
        </pc:spChg>
      </pc:sldChg>
      <pc:sldChg chg="modSp add mod">
        <pc:chgData name="Colvin, John" userId="4379f728-9248-4db3-8945-7ec9c1f37a22" providerId="ADAL" clId="{E7A6F28C-0883-4476-9C87-597CBF15BB52}" dt="2024-05-07T08:58:21.899" v="588" actId="6549"/>
        <pc:sldMkLst>
          <pc:docMk/>
          <pc:sldMk cId="1847436918" sldId="272"/>
        </pc:sldMkLst>
        <pc:spChg chg="mod">
          <ac:chgData name="Colvin, John" userId="4379f728-9248-4db3-8945-7ec9c1f37a22" providerId="ADAL" clId="{E7A6F28C-0883-4476-9C87-597CBF15BB52}" dt="2024-05-07T08:58:21.899" v="588" actId="6549"/>
          <ac:spMkLst>
            <pc:docMk/>
            <pc:sldMk cId="1847436918" sldId="272"/>
            <ac:spMk id="3" creationId="{72E4CCD6-838F-62A9-04BF-17F9D7A0BB7A}"/>
          </ac:spMkLst>
        </pc:spChg>
      </pc:sldChg>
      <pc:sldChg chg="modSp add mod">
        <pc:chgData name="Colvin, John" userId="4379f728-9248-4db3-8945-7ec9c1f37a22" providerId="ADAL" clId="{E7A6F28C-0883-4476-9C87-597CBF15BB52}" dt="2024-05-07T08:58:46.699" v="592" actId="2711"/>
        <pc:sldMkLst>
          <pc:docMk/>
          <pc:sldMk cId="1215803858" sldId="273"/>
        </pc:sldMkLst>
        <pc:spChg chg="mod">
          <ac:chgData name="Colvin, John" userId="4379f728-9248-4db3-8945-7ec9c1f37a22" providerId="ADAL" clId="{E7A6F28C-0883-4476-9C87-597CBF15BB52}" dt="2024-05-07T08:58:46.699" v="592" actId="2711"/>
          <ac:spMkLst>
            <pc:docMk/>
            <pc:sldMk cId="1215803858" sldId="273"/>
            <ac:spMk id="3" creationId="{72E4CCD6-838F-62A9-04BF-17F9D7A0BB7A}"/>
          </ac:spMkLst>
        </pc:spChg>
      </pc:sldChg>
      <pc:sldChg chg="modSp add mod">
        <pc:chgData name="Colvin, John" userId="4379f728-9248-4db3-8945-7ec9c1f37a22" providerId="ADAL" clId="{E7A6F28C-0883-4476-9C87-597CBF15BB52}" dt="2024-05-07T09:02:55.184" v="643" actId="20577"/>
        <pc:sldMkLst>
          <pc:docMk/>
          <pc:sldMk cId="1576221733" sldId="274"/>
        </pc:sldMkLst>
        <pc:spChg chg="mod">
          <ac:chgData name="Colvin, John" userId="4379f728-9248-4db3-8945-7ec9c1f37a22" providerId="ADAL" clId="{E7A6F28C-0883-4476-9C87-597CBF15BB52}" dt="2024-05-07T09:02:55.184" v="643" actId="20577"/>
          <ac:spMkLst>
            <pc:docMk/>
            <pc:sldMk cId="1576221733" sldId="274"/>
            <ac:spMk id="2" creationId="{E228D166-1CF9-BAE8-2652-2D1EF83E3A1B}"/>
          </ac:spMkLst>
        </pc:spChg>
        <pc:spChg chg="mod">
          <ac:chgData name="Colvin, John" userId="4379f728-9248-4db3-8945-7ec9c1f37a22" providerId="ADAL" clId="{E7A6F28C-0883-4476-9C87-597CBF15BB52}" dt="2024-05-07T09:02:30.338" v="621" actId="15"/>
          <ac:spMkLst>
            <pc:docMk/>
            <pc:sldMk cId="1576221733" sldId="274"/>
            <ac:spMk id="3" creationId="{72E4CCD6-838F-62A9-04BF-17F9D7A0BB7A}"/>
          </ac:spMkLst>
        </pc:spChg>
      </pc:sldChg>
      <pc:sldChg chg="modSp add mod">
        <pc:chgData name="Colvin, John" userId="4379f728-9248-4db3-8945-7ec9c1f37a22" providerId="ADAL" clId="{E7A6F28C-0883-4476-9C87-597CBF15BB52}" dt="2024-05-07T09:06:36.055" v="680" actId="313"/>
        <pc:sldMkLst>
          <pc:docMk/>
          <pc:sldMk cId="4074298216" sldId="275"/>
        </pc:sldMkLst>
        <pc:spChg chg="mod">
          <ac:chgData name="Colvin, John" userId="4379f728-9248-4db3-8945-7ec9c1f37a22" providerId="ADAL" clId="{E7A6F28C-0883-4476-9C87-597CBF15BB52}" dt="2024-05-07T09:06:06.500" v="669"/>
          <ac:spMkLst>
            <pc:docMk/>
            <pc:sldMk cId="4074298216" sldId="275"/>
            <ac:spMk id="2" creationId="{C5E06A23-8AC5-5216-8711-BF9C8AB82700}"/>
          </ac:spMkLst>
        </pc:spChg>
        <pc:spChg chg="mod">
          <ac:chgData name="Colvin, John" userId="4379f728-9248-4db3-8945-7ec9c1f37a22" providerId="ADAL" clId="{E7A6F28C-0883-4476-9C87-597CBF15BB52}" dt="2024-05-07T09:06:36.055" v="680" actId="313"/>
          <ac:spMkLst>
            <pc:docMk/>
            <pc:sldMk cId="4074298216" sldId="275"/>
            <ac:spMk id="3" creationId="{AA363ADF-E0F1-ECC6-96D1-0C3634A1B2FC}"/>
          </ac:spMkLst>
        </pc:spChg>
      </pc:sldChg>
      <pc:sldChg chg="modSp add mod">
        <pc:chgData name="Colvin, John" userId="4379f728-9248-4db3-8945-7ec9c1f37a22" providerId="ADAL" clId="{E7A6F28C-0883-4476-9C87-597CBF15BB52}" dt="2024-05-07T09:07:16.974" v="690" actId="313"/>
        <pc:sldMkLst>
          <pc:docMk/>
          <pc:sldMk cId="1872415787" sldId="276"/>
        </pc:sldMkLst>
        <pc:spChg chg="mod">
          <ac:chgData name="Colvin, John" userId="4379f728-9248-4db3-8945-7ec9c1f37a22" providerId="ADAL" clId="{E7A6F28C-0883-4476-9C87-597CBF15BB52}" dt="2024-05-07T09:06:54.968" v="684"/>
          <ac:spMkLst>
            <pc:docMk/>
            <pc:sldMk cId="1872415787" sldId="276"/>
            <ac:spMk id="2" creationId="{C5E06A23-8AC5-5216-8711-BF9C8AB82700}"/>
          </ac:spMkLst>
        </pc:spChg>
        <pc:spChg chg="mod">
          <ac:chgData name="Colvin, John" userId="4379f728-9248-4db3-8945-7ec9c1f37a22" providerId="ADAL" clId="{E7A6F28C-0883-4476-9C87-597CBF15BB52}" dt="2024-05-07T09:07:16.974" v="690" actId="313"/>
          <ac:spMkLst>
            <pc:docMk/>
            <pc:sldMk cId="1872415787" sldId="276"/>
            <ac:spMk id="3" creationId="{AA363ADF-E0F1-ECC6-96D1-0C3634A1B2FC}"/>
          </ac:spMkLst>
        </pc:spChg>
      </pc:sldChg>
      <pc:sldChg chg="add del">
        <pc:chgData name="Colvin, John" userId="4379f728-9248-4db3-8945-7ec9c1f37a22" providerId="ADAL" clId="{E7A6F28C-0883-4476-9C87-597CBF15BB52}" dt="2024-05-07T09:11:00.062" v="720" actId="47"/>
        <pc:sldMkLst>
          <pc:docMk/>
          <pc:sldMk cId="2945064077" sldId="277"/>
        </pc:sldMkLst>
      </pc:sldChg>
      <pc:sldChg chg="addSp delSp modSp add del mod">
        <pc:chgData name="Colvin, John" userId="4379f728-9248-4db3-8945-7ec9c1f37a22" providerId="ADAL" clId="{E7A6F28C-0883-4476-9C87-597CBF15BB52}" dt="2024-05-07T09:12:07.169" v="731" actId="47"/>
        <pc:sldMkLst>
          <pc:docMk/>
          <pc:sldMk cId="3545628691" sldId="278"/>
        </pc:sldMkLst>
        <pc:spChg chg="mod">
          <ac:chgData name="Colvin, John" userId="4379f728-9248-4db3-8945-7ec9c1f37a22" providerId="ADAL" clId="{E7A6F28C-0883-4476-9C87-597CBF15BB52}" dt="2024-05-07T09:11:51.847" v="728" actId="207"/>
          <ac:spMkLst>
            <pc:docMk/>
            <pc:sldMk cId="3545628691" sldId="278"/>
            <ac:spMk id="2" creationId="{B6E55713-8B3A-04D9-30D5-CD2F6E194107}"/>
          </ac:spMkLst>
        </pc:spChg>
        <pc:spChg chg="add del">
          <ac:chgData name="Colvin, John" userId="4379f728-9248-4db3-8945-7ec9c1f37a22" providerId="ADAL" clId="{E7A6F28C-0883-4476-9C87-597CBF15BB52}" dt="2024-05-07T09:11:09.132" v="722" actId="22"/>
          <ac:spMkLst>
            <pc:docMk/>
            <pc:sldMk cId="3545628691" sldId="278"/>
            <ac:spMk id="5" creationId="{1A9D9A06-DC2A-9EF5-D82D-9D8A4735BB0C}"/>
          </ac:spMkLst>
        </pc:spChg>
      </pc:sldChg>
      <pc:sldChg chg="add del">
        <pc:chgData name="Colvin, John" userId="4379f728-9248-4db3-8945-7ec9c1f37a22" providerId="ADAL" clId="{E7A6F28C-0883-4476-9C87-597CBF15BB52}" dt="2024-05-07T09:12:08.901" v="732" actId="47"/>
        <pc:sldMkLst>
          <pc:docMk/>
          <pc:sldMk cId="3304985355" sldId="279"/>
        </pc:sldMkLst>
      </pc:sldChg>
      <pc:sldChg chg="modSp add mod modNotesTx">
        <pc:chgData name="Colvin, John" userId="4379f728-9248-4db3-8945-7ec9c1f37a22" providerId="ADAL" clId="{E7A6F28C-0883-4476-9C87-597CBF15BB52}" dt="2024-05-07T09:13:37.325" v="741" actId="6549"/>
        <pc:sldMkLst>
          <pc:docMk/>
          <pc:sldMk cId="241627839" sldId="280"/>
        </pc:sldMkLst>
        <pc:spChg chg="mod">
          <ac:chgData name="Colvin, John" userId="4379f728-9248-4db3-8945-7ec9c1f37a22" providerId="ADAL" clId="{E7A6F28C-0883-4476-9C87-597CBF15BB52}" dt="2024-05-07T09:12:01.699" v="729"/>
          <ac:spMkLst>
            <pc:docMk/>
            <pc:sldMk cId="241627839" sldId="280"/>
            <ac:spMk id="2" creationId="{C5E06A23-8AC5-5216-8711-BF9C8AB82700}"/>
          </ac:spMkLst>
        </pc:spChg>
        <pc:spChg chg="mod">
          <ac:chgData name="Colvin, John" userId="4379f728-9248-4db3-8945-7ec9c1f37a22" providerId="ADAL" clId="{E7A6F28C-0883-4476-9C87-597CBF15BB52}" dt="2024-05-07T09:13:25.097" v="740"/>
          <ac:spMkLst>
            <pc:docMk/>
            <pc:sldMk cId="241627839" sldId="280"/>
            <ac:spMk id="3" creationId="{AA363ADF-E0F1-ECC6-96D1-0C3634A1B2FC}"/>
          </ac:spMkLst>
        </pc:spChg>
      </pc:sldChg>
      <pc:sldChg chg="add del">
        <pc:chgData name="Colvin, John" userId="4379f728-9248-4db3-8945-7ec9c1f37a22" providerId="ADAL" clId="{E7A6F28C-0883-4476-9C87-597CBF15BB52}" dt="2024-05-07T09:13:40.128" v="742" actId="47"/>
        <pc:sldMkLst>
          <pc:docMk/>
          <pc:sldMk cId="666952956" sldId="28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412AC-3FE4-46C3-8CB7-D68D933F9C9D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60C87-9347-4C85-83FD-74CAF97BAC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908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960C87-9347-4C85-83FD-74CAF97BAC1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6120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Research Design: A Step-by-Step Guide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Consider Your Aims and Approach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Start with a clear research question.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Decide whether you’ll take a </a:t>
            </a: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qualitative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 or </a:t>
            </a: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quantitative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 approach: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Qualitative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: Understand subjective experiences, explore under-researched problems, and gain in-depth knowledge.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Quantitative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: Measure variables, test hypotheses, and assess effectiveness.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Choose a Type of Research Design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Different designs suit different research goals: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Descriptive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: Observe and describe phenomena (e.g., surveys, case studies).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Correlational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: Examine relationships between variables (e.g., correlation studies).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Experimental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: Manipulate variables to establish causality (e.g., randomized controlled trials).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Identify Your Population and Sampling Method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Define the group you want to study (population).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Choose a sampling method (random, stratified, convenience) to select participants.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Choose Your Data Collection Methods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Decide how you’ll collect data: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Surveys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: Questionnaires, interviews, or online forms.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Observations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: Directly observing </a:t>
            </a:r>
            <a:r>
              <a:rPr lang="en-GB" b="0" i="0" dirty="0" err="1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behavior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.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Archival Data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: Existing records or documents.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Plan Your Data Collection Procedures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Create a detailed plan for data collection: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Timeline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: When and how often will you collect data?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Location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: Where will data collection occur?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Materials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: What tools or instruments will you use?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Decide on Your Data Analysis </a:t>
            </a:r>
            <a:r>
              <a:rPr lang="en-GB" b="1" i="0" dirty="0" err="1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Strategies</a:t>
            </a:r>
            <a:r>
              <a:rPr lang="en-GB" b="0" i="0" dirty="0" err="1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Consider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 how you’ll </a:t>
            </a:r>
            <a:r>
              <a:rPr lang="en-GB" b="0" i="0" dirty="0" err="1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analyze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 the collected data: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Qualitative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: Thematic analysis, content analysis.</a:t>
            </a:r>
          </a:p>
          <a:p>
            <a:pPr marL="1143000" lvl="2" indent="-228600"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Quantitative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: Descriptive statistics, inferential tests.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960C87-9347-4C85-83FD-74CAF97BAC16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15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Importance of a Structured Approach in Research</a:t>
            </a:r>
          </a:p>
          <a:p>
            <a:r>
              <a:rPr lang="en-GB" dirty="0"/>
              <a:t>Enhances Clarity: A structured approach helps in defining clear research objectives and questions1.</a:t>
            </a:r>
          </a:p>
          <a:p>
            <a:r>
              <a:rPr lang="en-GB" dirty="0"/>
              <a:t>Improves Methodology: It aids in selecting the most appropriate methods for data collection and analysis1.</a:t>
            </a:r>
          </a:p>
          <a:p>
            <a:r>
              <a:rPr lang="en-GB" dirty="0"/>
              <a:t>Increases Credibility: Rigorous structure in research enhances the reliability and validity of the findings1.</a:t>
            </a:r>
          </a:p>
          <a:p>
            <a:r>
              <a:rPr lang="en-GB" dirty="0"/>
              <a:t>Facilitates Reproducibility: Clear and systematic methods allow other researchers to replicate the study2.</a:t>
            </a:r>
          </a:p>
          <a:p>
            <a:r>
              <a:rPr lang="en-GB" dirty="0"/>
              <a:t>Aids in Data Management: Structured data is easier to organize, search, and analyze3.</a:t>
            </a:r>
          </a:p>
          <a:p>
            <a:r>
              <a:rPr lang="en-GB" dirty="0"/>
              <a:t>Ensures Ethical Compliance: A structured approach includes ethical considerations at each step of the research2.</a:t>
            </a:r>
          </a:p>
          <a:p>
            <a:r>
              <a:rPr lang="en-GB" dirty="0"/>
              <a:t>Promotes Efficient Use of Resources: Time and resources are used more effectively when the research process is well-organized2.</a:t>
            </a:r>
          </a:p>
          <a:p>
            <a:r>
              <a:rPr lang="en-GB" dirty="0"/>
              <a:t>Supports Comprehensive Analysis: Structured research allows for a thorough examination of the research problem1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960C87-9347-4C85-83FD-74CAF97BAC1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824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How to Identify a Research Topic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Assess Your Interests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Reflect on subjects that fascinate you.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Consider your academic and personal passions.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Explore the Literature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Conduct a preliminary review of existing studies.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Look for gaps or areas that require further exploration.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Consult Experts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Seek advice from academic advisors or mentors.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Discuss potential topics and their feasibility.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Evaluate Originality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Ensure the topic offers new insights or fills a research gap.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Consider the potential contribution to the field.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Consider Relevance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Choose a topic with practical or scientific significance.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Think about the potential impact of your research.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Check Resources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Verify the availability of data and resources.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Consider the scope and limitations of your study.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Brainstorm with Peers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Share ideas with colleagues to refine your topic.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Use feedback to narrow down your choices.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Keep an Open Mind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Be flexible and willing to adjust your topic as needed.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Stay open to new directions and opportunities.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960C87-9347-4C85-83FD-74CAF97BAC1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472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How to Formulate Research Questions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Choose Your Topic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Start with a broad area of interest and narrow it down.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Preliminary Reading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Conduct a literature review to understand the current state of research.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Narrow Your Focus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Identify a specific niche or gap in the research.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Identify the Problem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Clearly define the problem your research will address.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Develop Questions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Formulate questions that are clear, focused, and researchable.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Evaluate Questions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Ensure they are complex enough to warrant a detailed answer but feasible to address within the constraints of your study.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Refine and Focus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Refine your questions to be as specific and targeted as possible.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960C87-9347-4C85-83FD-74CAF97BAC1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30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Demonstrating Knowledge and Familiarity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Identify significant and established themes related to your subject or topic.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Consider relevant sources and their reliability.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Stay updated on recent developments in the field.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Critical Analysis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Evaluate the strengths of existing themes.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Look for evidence that supports these themes.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Identify gaps or weak areas in the literature.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Explore areas of controversy.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Summarizing Your Thoughts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Reflect on your findings and opinions.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Explicitly state why your project or research question is necessary.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Consider the most appropriate research methods.</a:t>
            </a:r>
          </a:p>
          <a:p>
            <a:pPr algn="l">
              <a:buFont typeface="+mj-lt"/>
              <a:buAutoNum type="arabicPeriod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Structuring Your Literature Review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: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Organize the main themes of your project or dissertation.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Decide on the order to present these themes.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Define the scope of your project (and what it does not cover)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960C87-9347-4C85-83FD-74CAF97BAC1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8429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960C87-9347-4C85-83FD-74CAF97BAC1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708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a Theoretical Framework?</a:t>
            </a:r>
          </a:p>
          <a:p>
            <a:r>
              <a:rPr lang="en-GB" dirty="0"/>
              <a:t>A theoretical framework serves as a foundational review of existing theories, providing a roadmap for developing the arguments you’ll use in your own research. Here’s what you need to know:</a:t>
            </a:r>
          </a:p>
          <a:p>
            <a:endParaRPr lang="en-GB" dirty="0"/>
          </a:p>
          <a:p>
            <a:r>
              <a:rPr lang="en-GB" dirty="0"/>
              <a:t>Definition:</a:t>
            </a:r>
          </a:p>
          <a:p>
            <a:r>
              <a:rPr lang="en-GB" dirty="0"/>
              <a:t>A theoretical framework consists of concepts, theories, ideas, and assumptions that help you understand a specific phenomenon or problem.</a:t>
            </a:r>
          </a:p>
          <a:p>
            <a:r>
              <a:rPr lang="en-GB" dirty="0"/>
              <a:t>Think of it as a blueprint borrowed by researchers to shape their own research inquiries.</a:t>
            </a:r>
          </a:p>
          <a:p>
            <a:r>
              <a:rPr lang="en-GB" dirty="0"/>
              <a:t>Purpose:</a:t>
            </a:r>
          </a:p>
          <a:p>
            <a:r>
              <a:rPr lang="en-GB" dirty="0"/>
              <a:t>Justify and contextualize your research by showing that it’s grounded in established ideas.</a:t>
            </a:r>
          </a:p>
          <a:p>
            <a:r>
              <a:rPr lang="en-GB" dirty="0"/>
              <a:t>Set the stage for later sections (like methodology and discussion) by framing your work within a clearly defined field.</a:t>
            </a:r>
          </a:p>
          <a:p>
            <a:r>
              <a:rPr lang="en-GB" dirty="0"/>
              <a:t>Types of Theoretical Frameworks:</a:t>
            </a:r>
          </a:p>
          <a:p>
            <a:r>
              <a:rPr lang="en-GB" dirty="0"/>
              <a:t>Conceptual: Defines key concepts and relationships.</a:t>
            </a:r>
          </a:p>
          <a:p>
            <a:r>
              <a:rPr lang="en-GB" dirty="0"/>
              <a:t>Deductive: Starts with a general hypothesis and tests it using data (common in quantitative research).</a:t>
            </a:r>
          </a:p>
          <a:p>
            <a:r>
              <a:rPr lang="en-GB" dirty="0"/>
              <a:t>Inductive: Begins with data and develops a hypothesis (often used in qualitative research).</a:t>
            </a:r>
          </a:p>
          <a:p>
            <a:r>
              <a:rPr lang="en-GB" dirty="0"/>
              <a:t>Empirical: Focuses on collecting and </a:t>
            </a:r>
            <a:r>
              <a:rPr lang="en-GB" dirty="0" err="1"/>
              <a:t>analyzing</a:t>
            </a:r>
            <a:r>
              <a:rPr lang="en-GB" dirty="0"/>
              <a:t> empirical data (typical in scientific research).</a:t>
            </a:r>
          </a:p>
          <a:p>
            <a:r>
              <a:rPr lang="en-GB" dirty="0"/>
              <a:t>Normative: Defines norms guiding </a:t>
            </a:r>
            <a:r>
              <a:rPr lang="en-GB" dirty="0" err="1"/>
              <a:t>behavior</a:t>
            </a:r>
            <a:r>
              <a:rPr lang="en-GB" dirty="0"/>
              <a:t> (relevant in ethics and social sciences).</a:t>
            </a:r>
          </a:p>
          <a:p>
            <a:r>
              <a:rPr lang="en-GB" dirty="0"/>
              <a:t>Explanatory: Explains causes of specific </a:t>
            </a:r>
            <a:r>
              <a:rPr lang="en-GB" dirty="0" err="1"/>
              <a:t>behavior</a:t>
            </a:r>
            <a:r>
              <a:rPr lang="en-GB" dirty="0"/>
              <a:t> (common in psychology and social sciences).</a:t>
            </a:r>
          </a:p>
          <a:p>
            <a:r>
              <a:rPr lang="en-GB" dirty="0"/>
              <a:t>Benefits:</a:t>
            </a:r>
          </a:p>
          <a:p>
            <a:r>
              <a:rPr lang="en-GB" dirty="0"/>
              <a:t>Organizes research questions, hypotheses, and findings, especially for complex phenomena.</a:t>
            </a:r>
          </a:p>
          <a:p>
            <a:r>
              <a:rPr lang="en-GB" dirty="0"/>
              <a:t>Guides data collection and analysis.</a:t>
            </a:r>
          </a:p>
          <a:p>
            <a:r>
              <a:rPr lang="en-GB" dirty="0"/>
              <a:t>Identifies gaps in existing knowledge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960C87-9347-4C85-83FD-74CAF97BAC1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1869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a Theoretical Framework?</a:t>
            </a:r>
          </a:p>
          <a:p>
            <a:r>
              <a:rPr lang="en-GB" dirty="0"/>
              <a:t>A theoretical framework serves as a foundational review of existing theories, providing a roadmap for developing the arguments you’ll use in your own research. Here’s what you need to know:</a:t>
            </a:r>
          </a:p>
          <a:p>
            <a:endParaRPr lang="en-GB" dirty="0"/>
          </a:p>
          <a:p>
            <a:r>
              <a:rPr lang="en-GB" dirty="0"/>
              <a:t>Definition:</a:t>
            </a:r>
          </a:p>
          <a:p>
            <a:r>
              <a:rPr lang="en-GB" dirty="0"/>
              <a:t>A theoretical framework consists of concepts, theories, ideas, and assumptions that help you understand a specific phenomenon or problem.</a:t>
            </a:r>
          </a:p>
          <a:p>
            <a:r>
              <a:rPr lang="en-GB" dirty="0"/>
              <a:t>Think of it as a blueprint borrowed by researchers to shape their own research inquiries.</a:t>
            </a:r>
          </a:p>
          <a:p>
            <a:r>
              <a:rPr lang="en-GB" dirty="0"/>
              <a:t>Purpose:</a:t>
            </a:r>
          </a:p>
          <a:p>
            <a:r>
              <a:rPr lang="en-GB" dirty="0"/>
              <a:t>Justify and contextualize your research by showing that it’s grounded in established ideas.</a:t>
            </a:r>
          </a:p>
          <a:p>
            <a:r>
              <a:rPr lang="en-GB" dirty="0"/>
              <a:t>Set the stage for later sections (like methodology and discussion) by framing your work within a clearly defined field.</a:t>
            </a:r>
          </a:p>
          <a:p>
            <a:r>
              <a:rPr lang="en-GB" dirty="0"/>
              <a:t>Types of Theoretical Frameworks:</a:t>
            </a:r>
          </a:p>
          <a:p>
            <a:r>
              <a:rPr lang="en-GB" dirty="0"/>
              <a:t>Conceptual: Defines key concepts and relationships.</a:t>
            </a:r>
          </a:p>
          <a:p>
            <a:r>
              <a:rPr lang="en-GB" dirty="0"/>
              <a:t>Deductive: Starts with a general hypothesis and tests it using data (common in quantitative research).</a:t>
            </a:r>
          </a:p>
          <a:p>
            <a:r>
              <a:rPr lang="en-GB" dirty="0"/>
              <a:t>Inductive: Begins with data and develops a hypothesis (often used in qualitative research).</a:t>
            </a:r>
          </a:p>
          <a:p>
            <a:r>
              <a:rPr lang="en-GB" dirty="0"/>
              <a:t>Empirical: Focuses on collecting and </a:t>
            </a:r>
            <a:r>
              <a:rPr lang="en-GB" dirty="0" err="1"/>
              <a:t>analyzing</a:t>
            </a:r>
            <a:r>
              <a:rPr lang="en-GB" dirty="0"/>
              <a:t> empirical data (typical in scientific research).</a:t>
            </a:r>
          </a:p>
          <a:p>
            <a:r>
              <a:rPr lang="en-GB" dirty="0"/>
              <a:t>Normative: Defines norms guiding </a:t>
            </a:r>
            <a:r>
              <a:rPr lang="en-GB" dirty="0" err="1"/>
              <a:t>behavior</a:t>
            </a:r>
            <a:r>
              <a:rPr lang="en-GB" dirty="0"/>
              <a:t> (relevant in ethics and social sciences).</a:t>
            </a:r>
          </a:p>
          <a:p>
            <a:r>
              <a:rPr lang="en-GB" dirty="0"/>
              <a:t>Explanatory: Explains causes of specific </a:t>
            </a:r>
            <a:r>
              <a:rPr lang="en-GB" dirty="0" err="1"/>
              <a:t>behavior</a:t>
            </a:r>
            <a:r>
              <a:rPr lang="en-GB" dirty="0"/>
              <a:t> (common in psychology and social sciences).</a:t>
            </a:r>
          </a:p>
          <a:p>
            <a:r>
              <a:rPr lang="en-GB" dirty="0"/>
              <a:t>Benefits:</a:t>
            </a:r>
          </a:p>
          <a:p>
            <a:r>
              <a:rPr lang="en-GB" dirty="0"/>
              <a:t>Organizes research questions, hypotheses, and findings, especially for complex phenomena.</a:t>
            </a:r>
          </a:p>
          <a:p>
            <a:r>
              <a:rPr lang="en-GB" dirty="0"/>
              <a:t>Guides data collection and analysis.</a:t>
            </a:r>
          </a:p>
          <a:p>
            <a:r>
              <a:rPr lang="en-GB" dirty="0"/>
              <a:t>Identifies gaps in existing knowledge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960C87-9347-4C85-83FD-74CAF97BAC1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139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Is a Theoretical Framework?</a:t>
            </a:r>
          </a:p>
          <a:p>
            <a:r>
              <a:rPr lang="en-GB" dirty="0"/>
              <a:t>A theoretical framework serves as a foundational review of existing theories, providing a roadmap for developing the arguments you’ll use in your own research. Here’s what you need to know:</a:t>
            </a:r>
          </a:p>
          <a:p>
            <a:endParaRPr lang="en-GB" dirty="0"/>
          </a:p>
          <a:p>
            <a:r>
              <a:rPr lang="en-GB" dirty="0"/>
              <a:t>Definition:</a:t>
            </a:r>
          </a:p>
          <a:p>
            <a:r>
              <a:rPr lang="en-GB" dirty="0"/>
              <a:t>A theoretical framework consists of concepts, theories, ideas, and assumptions that help you understand a specific phenomenon or problem.</a:t>
            </a:r>
          </a:p>
          <a:p>
            <a:r>
              <a:rPr lang="en-GB" dirty="0"/>
              <a:t>Think of it as a blueprint borrowed by researchers to shape their own research inquiries.</a:t>
            </a:r>
          </a:p>
          <a:p>
            <a:r>
              <a:rPr lang="en-GB" dirty="0"/>
              <a:t>Purpose:</a:t>
            </a:r>
          </a:p>
          <a:p>
            <a:r>
              <a:rPr lang="en-GB" dirty="0"/>
              <a:t>Justify and contextualize your research by showing that it’s grounded in established ideas.</a:t>
            </a:r>
          </a:p>
          <a:p>
            <a:r>
              <a:rPr lang="en-GB" dirty="0"/>
              <a:t>Set the stage for later sections (like methodology and discussion) by framing your work within a clearly defined field.</a:t>
            </a:r>
          </a:p>
          <a:p>
            <a:r>
              <a:rPr lang="en-GB" dirty="0"/>
              <a:t>Types of Theoretical Frameworks:</a:t>
            </a:r>
          </a:p>
          <a:p>
            <a:r>
              <a:rPr lang="en-GB" dirty="0"/>
              <a:t>Conceptual: Defines key concepts and relationships.</a:t>
            </a:r>
          </a:p>
          <a:p>
            <a:r>
              <a:rPr lang="en-GB" dirty="0"/>
              <a:t>Deductive: Starts with a general hypothesis and tests it using data (common in quantitative research).</a:t>
            </a:r>
          </a:p>
          <a:p>
            <a:r>
              <a:rPr lang="en-GB" dirty="0"/>
              <a:t>Inductive: Begins with data and develops a hypothesis (often used in qualitative research).</a:t>
            </a:r>
          </a:p>
          <a:p>
            <a:r>
              <a:rPr lang="en-GB" dirty="0"/>
              <a:t>Empirical: Focuses on collecting and </a:t>
            </a:r>
            <a:r>
              <a:rPr lang="en-GB" dirty="0" err="1"/>
              <a:t>analyzing</a:t>
            </a:r>
            <a:r>
              <a:rPr lang="en-GB" dirty="0"/>
              <a:t> empirical data (typical in scientific research).</a:t>
            </a:r>
          </a:p>
          <a:p>
            <a:r>
              <a:rPr lang="en-GB" dirty="0"/>
              <a:t>Normative: Defines norms guiding </a:t>
            </a:r>
            <a:r>
              <a:rPr lang="en-GB" dirty="0" err="1"/>
              <a:t>behavior</a:t>
            </a:r>
            <a:r>
              <a:rPr lang="en-GB" dirty="0"/>
              <a:t> (relevant in ethics and social sciences).</a:t>
            </a:r>
          </a:p>
          <a:p>
            <a:r>
              <a:rPr lang="en-GB" dirty="0"/>
              <a:t>Explanatory: Explains causes of specific </a:t>
            </a:r>
            <a:r>
              <a:rPr lang="en-GB" dirty="0" err="1"/>
              <a:t>behavior</a:t>
            </a:r>
            <a:r>
              <a:rPr lang="en-GB" dirty="0"/>
              <a:t> (common in psychology and social sciences).</a:t>
            </a:r>
          </a:p>
          <a:p>
            <a:r>
              <a:rPr lang="en-GB" dirty="0"/>
              <a:t>Benefits:</a:t>
            </a:r>
          </a:p>
          <a:p>
            <a:r>
              <a:rPr lang="en-GB" dirty="0"/>
              <a:t>Organizes research questions, hypotheses, and findings, especially for complex phenomena.</a:t>
            </a:r>
          </a:p>
          <a:p>
            <a:r>
              <a:rPr lang="en-GB" dirty="0"/>
              <a:t>Guides data collection and analysis.</a:t>
            </a:r>
          </a:p>
          <a:p>
            <a:r>
              <a:rPr lang="en-GB" dirty="0"/>
              <a:t>Identifies gaps in existing knowledge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960C87-9347-4C85-83FD-74CAF97BAC1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442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004050"/>
                </a:solidFill>
                <a:latin typeface="Krana Fat B" panose="00000B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Montserrat" panose="000005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7EE0-FBEF-47EB-A617-829C2FCB80D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03BB-E778-4529-A96A-0F906C899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400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7EE0-FBEF-47EB-A617-829C2FCB80D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03BB-E778-4529-A96A-0F906C899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35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7EE0-FBEF-47EB-A617-829C2FCB80D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03BB-E778-4529-A96A-0F906C899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323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7EE0-FBEF-47EB-A617-829C2FCB80D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03BB-E778-4529-A96A-0F906C899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61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7EE0-FBEF-47EB-A617-829C2FCB80D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03BB-E778-4529-A96A-0F906C899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322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7EE0-FBEF-47EB-A617-829C2FCB80D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03BB-E778-4529-A96A-0F906C899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46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7EE0-FBEF-47EB-A617-829C2FCB80D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03BB-E778-4529-A96A-0F906C899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318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7EE0-FBEF-47EB-A617-829C2FCB80D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03BB-E778-4529-A96A-0F906C899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041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7EE0-FBEF-47EB-A617-829C2FCB80D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03BB-E778-4529-A96A-0F906C899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166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7EE0-FBEF-47EB-A617-829C2FCB80D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03BB-E778-4529-A96A-0F906C899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832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7EE0-FBEF-47EB-A617-829C2FCB80D8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703BB-E778-4529-A96A-0F906C899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4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097EE0-FBEF-47EB-A617-829C2FCB80D8}" type="datetimeFigureOut">
              <a:rPr lang="en-GB" smtClean="0"/>
              <a:pPr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GB"/>
              <a:t>RM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DC492D0D-059B-CFF8-DAC0-92B90801797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800" y="5724987"/>
            <a:ext cx="1639956" cy="113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76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4050"/>
          </a:solidFill>
          <a:latin typeface="Krana Fat B" panose="00000B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2CFBC99-FB8F-41F7-A81D-A5288D688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Digital financial graph">
            <a:extLst>
              <a:ext uri="{FF2B5EF4-FFF2-40B4-BE49-F238E27FC236}">
                <a16:creationId xmlns:a16="http://schemas.microsoft.com/office/drawing/2014/main" id="{9BA30A23-E1B5-F422-0278-6E679151AB3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35A76B-D478-4F38-9D76-040E49ADC6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40138" y="2758601"/>
            <a:ext cx="7832767" cy="4099399"/>
          </a:xfrm>
          <a:custGeom>
            <a:avLst/>
            <a:gdLst>
              <a:gd name="connsiteX0" fmla="*/ 4436398 w 7832767"/>
              <a:gd name="connsiteY0" fmla="*/ 580 h 4099399"/>
              <a:gd name="connsiteX1" fmla="*/ 5062070 w 7832767"/>
              <a:gd name="connsiteY1" fmla="*/ 20166 h 4099399"/>
              <a:gd name="connsiteX2" fmla="*/ 6429770 w 7832767"/>
              <a:gd name="connsiteY2" fmla="*/ 44716 h 4099399"/>
              <a:gd name="connsiteX3" fmla="*/ 7261927 w 7832767"/>
              <a:gd name="connsiteY3" fmla="*/ 147922 h 4099399"/>
              <a:gd name="connsiteX4" fmla="*/ 7370574 w 7832767"/>
              <a:gd name="connsiteY4" fmla="*/ 185497 h 4099399"/>
              <a:gd name="connsiteX5" fmla="*/ 7342690 w 7832767"/>
              <a:gd name="connsiteY5" fmla="*/ 262652 h 4099399"/>
              <a:gd name="connsiteX6" fmla="*/ 7154722 w 7832767"/>
              <a:gd name="connsiteY6" fmla="*/ 283192 h 4099399"/>
              <a:gd name="connsiteX7" fmla="*/ 7257600 w 7832767"/>
              <a:gd name="connsiteY7" fmla="*/ 340809 h 4099399"/>
              <a:gd name="connsiteX8" fmla="*/ 7031654 w 7832767"/>
              <a:gd name="connsiteY8" fmla="*/ 384897 h 4099399"/>
              <a:gd name="connsiteX9" fmla="*/ 7061460 w 7832767"/>
              <a:gd name="connsiteY9" fmla="*/ 415459 h 4099399"/>
              <a:gd name="connsiteX10" fmla="*/ 7091746 w 7832767"/>
              <a:gd name="connsiteY10" fmla="*/ 444516 h 4099399"/>
              <a:gd name="connsiteX11" fmla="*/ 6661966 w 7832767"/>
              <a:gd name="connsiteY11" fmla="*/ 519166 h 4099399"/>
              <a:gd name="connsiteX12" fmla="*/ 7169625 w 7832767"/>
              <a:gd name="connsiteY12" fmla="*/ 655940 h 4099399"/>
              <a:gd name="connsiteX13" fmla="*/ 7077324 w 7832767"/>
              <a:gd name="connsiteY13" fmla="*/ 729587 h 4099399"/>
              <a:gd name="connsiteX14" fmla="*/ 7370574 w 7832767"/>
              <a:gd name="connsiteY14" fmla="*/ 845819 h 4099399"/>
              <a:gd name="connsiteX15" fmla="*/ 7608539 w 7832767"/>
              <a:gd name="connsiteY15" fmla="*/ 990610 h 4099399"/>
              <a:gd name="connsiteX16" fmla="*/ 7742185 w 7832767"/>
              <a:gd name="connsiteY16" fmla="*/ 1180991 h 4099399"/>
              <a:gd name="connsiteX17" fmla="*/ 7789296 w 7832767"/>
              <a:gd name="connsiteY17" fmla="*/ 1266161 h 4099399"/>
              <a:gd name="connsiteX18" fmla="*/ 7831602 w 7832767"/>
              <a:gd name="connsiteY18" fmla="*/ 1355841 h 4099399"/>
              <a:gd name="connsiteX19" fmla="*/ 7758529 w 7832767"/>
              <a:gd name="connsiteY19" fmla="*/ 1445019 h 4099399"/>
              <a:gd name="connsiteX20" fmla="*/ 7710936 w 7832767"/>
              <a:gd name="connsiteY20" fmla="*/ 1553237 h 4099399"/>
              <a:gd name="connsiteX21" fmla="*/ 7754684 w 7832767"/>
              <a:gd name="connsiteY21" fmla="*/ 1616863 h 4099399"/>
              <a:gd name="connsiteX22" fmla="*/ 7755645 w 7832767"/>
              <a:gd name="connsiteY22" fmla="*/ 1759148 h 4099399"/>
              <a:gd name="connsiteX23" fmla="*/ 7725360 w 7832767"/>
              <a:gd name="connsiteY23" fmla="*/ 1826283 h 4099399"/>
              <a:gd name="connsiteX24" fmla="*/ 7633056 w 7832767"/>
              <a:gd name="connsiteY24" fmla="*/ 1972074 h 4099399"/>
              <a:gd name="connsiteX25" fmla="*/ 7554696 w 7832767"/>
              <a:gd name="connsiteY25" fmla="*/ 2004640 h 4099399"/>
              <a:gd name="connsiteX26" fmla="*/ 7562870 w 7832767"/>
              <a:gd name="connsiteY26" fmla="*/ 2592817 h 4099399"/>
              <a:gd name="connsiteX27" fmla="*/ 7620078 w 7832767"/>
              <a:gd name="connsiteY27" fmla="*/ 2877387 h 4099399"/>
              <a:gd name="connsiteX28" fmla="*/ 7579695 w 7832767"/>
              <a:gd name="connsiteY28" fmla="*/ 3198029 h 4099399"/>
              <a:gd name="connsiteX29" fmla="*/ 7713340 w 7832767"/>
              <a:gd name="connsiteY29" fmla="*/ 3435003 h 4099399"/>
              <a:gd name="connsiteX30" fmla="*/ 7658054 w 7832767"/>
              <a:gd name="connsiteY30" fmla="*/ 3526187 h 4099399"/>
              <a:gd name="connsiteX31" fmla="*/ 7813815 w 7832767"/>
              <a:gd name="connsiteY31" fmla="*/ 3628391 h 4099399"/>
              <a:gd name="connsiteX32" fmla="*/ 7669112 w 7832767"/>
              <a:gd name="connsiteY32" fmla="*/ 3773681 h 4099399"/>
              <a:gd name="connsiteX33" fmla="*/ 7429704 w 7832767"/>
              <a:gd name="connsiteY33" fmla="*/ 4001137 h 4099399"/>
              <a:gd name="connsiteX34" fmla="*/ 7417475 w 7832767"/>
              <a:gd name="connsiteY34" fmla="*/ 4099399 h 4099399"/>
              <a:gd name="connsiteX35" fmla="*/ 180606 w 7832767"/>
              <a:gd name="connsiteY35" fmla="*/ 4099399 h 4099399"/>
              <a:gd name="connsiteX36" fmla="*/ 164649 w 7832767"/>
              <a:gd name="connsiteY36" fmla="*/ 4093760 h 4099399"/>
              <a:gd name="connsiteX37" fmla="*/ 160465 w 7832767"/>
              <a:gd name="connsiteY37" fmla="*/ 4076287 h 4099399"/>
              <a:gd name="connsiteX38" fmla="*/ 549383 w 7832767"/>
              <a:gd name="connsiteY38" fmla="*/ 3827790 h 4099399"/>
              <a:gd name="connsiteX39" fmla="*/ 756100 w 7832767"/>
              <a:gd name="connsiteY39" fmla="*/ 3722078 h 4099399"/>
              <a:gd name="connsiteX40" fmla="*/ 415738 w 7832767"/>
              <a:gd name="connsiteY40" fmla="*/ 3746126 h 4099399"/>
              <a:gd name="connsiteX41" fmla="*/ 671971 w 7832767"/>
              <a:gd name="connsiteY41" fmla="*/ 3563762 h 4099399"/>
              <a:gd name="connsiteX42" fmla="*/ 619570 w 7832767"/>
              <a:gd name="connsiteY42" fmla="*/ 3530194 h 4099399"/>
              <a:gd name="connsiteX43" fmla="*/ 523422 w 7832767"/>
              <a:gd name="connsiteY43" fmla="*/ 3507649 h 4099399"/>
              <a:gd name="connsiteX44" fmla="*/ 957048 w 7832767"/>
              <a:gd name="connsiteY44" fmla="*/ 3392918 h 4099399"/>
              <a:gd name="connsiteX45" fmla="*/ 835904 w 7832767"/>
              <a:gd name="connsiteY45" fmla="*/ 3231596 h 4099399"/>
              <a:gd name="connsiteX46" fmla="*/ 930608 w 7832767"/>
              <a:gd name="connsiteY46" fmla="*/ 3195022 h 4099399"/>
              <a:gd name="connsiteX47" fmla="*/ 817153 w 7832767"/>
              <a:gd name="connsiteY47" fmla="*/ 3190514 h 4099399"/>
              <a:gd name="connsiteX48" fmla="*/ 727736 w 7832767"/>
              <a:gd name="connsiteY48" fmla="*/ 3191015 h 4099399"/>
              <a:gd name="connsiteX49" fmla="*/ 567170 w 7832767"/>
              <a:gd name="connsiteY49" fmla="*/ 3150434 h 4099399"/>
              <a:gd name="connsiteX50" fmla="*/ 2784 w 7832767"/>
              <a:gd name="connsiteY50" fmla="*/ 3218569 h 4099399"/>
              <a:gd name="connsiteX51" fmla="*/ 122006 w 7832767"/>
              <a:gd name="connsiteY51" fmla="*/ 3122877 h 4099399"/>
              <a:gd name="connsiteX52" fmla="*/ 264786 w 7832767"/>
              <a:gd name="connsiteY52" fmla="*/ 3068269 h 4099399"/>
              <a:gd name="connsiteX53" fmla="*/ 72009 w 7832767"/>
              <a:gd name="connsiteY53" fmla="*/ 3039210 h 4099399"/>
              <a:gd name="connsiteX54" fmla="*/ 459485 w 7832767"/>
              <a:gd name="connsiteY54" fmla="*/ 2948028 h 4099399"/>
              <a:gd name="connsiteX55" fmla="*/ 365260 w 7832767"/>
              <a:gd name="connsiteY55" fmla="*/ 2866364 h 4099399"/>
              <a:gd name="connsiteX56" fmla="*/ 607071 w 7832767"/>
              <a:gd name="connsiteY56" fmla="*/ 2498127 h 4099399"/>
              <a:gd name="connsiteX57" fmla="*/ 1090213 w 7832767"/>
              <a:gd name="connsiteY57" fmla="*/ 2289209 h 4099399"/>
              <a:gd name="connsiteX58" fmla="*/ 1337313 w 7832767"/>
              <a:gd name="connsiteY58" fmla="*/ 2272676 h 4099399"/>
              <a:gd name="connsiteX59" fmla="*/ 1268086 w 7832767"/>
              <a:gd name="connsiteY59" fmla="*/ 2205541 h 4099399"/>
              <a:gd name="connsiteX60" fmla="*/ 1449324 w 7832767"/>
              <a:gd name="connsiteY60" fmla="*/ 1827285 h 4099399"/>
              <a:gd name="connsiteX61" fmla="*/ 1255107 w 7832767"/>
              <a:gd name="connsiteY61" fmla="*/ 1849829 h 4099399"/>
              <a:gd name="connsiteX62" fmla="*/ 259497 w 7832767"/>
              <a:gd name="connsiteY62" fmla="*/ 1865862 h 4099399"/>
              <a:gd name="connsiteX63" fmla="*/ 160947 w 7832767"/>
              <a:gd name="connsiteY63" fmla="*/ 1851332 h 4099399"/>
              <a:gd name="connsiteX64" fmla="*/ 845998 w 7832767"/>
              <a:gd name="connsiteY64" fmla="*/ 1661453 h 4099399"/>
              <a:gd name="connsiteX65" fmla="*/ 575343 w 7832767"/>
              <a:gd name="connsiteY65" fmla="*/ 1610350 h 4099399"/>
              <a:gd name="connsiteX66" fmla="*/ 512846 w 7832767"/>
              <a:gd name="connsiteY66" fmla="*/ 1589809 h 4099399"/>
              <a:gd name="connsiteX67" fmla="*/ 570054 w 7832767"/>
              <a:gd name="connsiteY67" fmla="*/ 1536702 h 4099399"/>
              <a:gd name="connsiteX68" fmla="*/ 714276 w 7832767"/>
              <a:gd name="connsiteY68" fmla="*/ 1483095 h 4099399"/>
              <a:gd name="connsiteX69" fmla="*/ 321033 w 7832767"/>
              <a:gd name="connsiteY69" fmla="*/ 1560250 h 4099399"/>
              <a:gd name="connsiteX70" fmla="*/ 348915 w 7832767"/>
              <a:gd name="connsiteY70" fmla="*/ 1478587 h 4099399"/>
              <a:gd name="connsiteX71" fmla="*/ 309975 w 7832767"/>
              <a:gd name="connsiteY71" fmla="*/ 1404938 h 4099399"/>
              <a:gd name="connsiteX72" fmla="*/ 531595 w 7832767"/>
              <a:gd name="connsiteY72" fmla="*/ 1310249 h 4099399"/>
              <a:gd name="connsiteX73" fmla="*/ 840230 w 7832767"/>
              <a:gd name="connsiteY73" fmla="*/ 1125380 h 4099399"/>
              <a:gd name="connsiteX74" fmla="*/ 1149825 w 7832767"/>
              <a:gd name="connsiteY74" fmla="*/ 1007142 h 4099399"/>
              <a:gd name="connsiteX75" fmla="*/ 1405096 w 7832767"/>
              <a:gd name="connsiteY75" fmla="*/ 901932 h 4099399"/>
              <a:gd name="connsiteX76" fmla="*/ 1167613 w 7832767"/>
              <a:gd name="connsiteY76" fmla="*/ 918465 h 4099399"/>
              <a:gd name="connsiteX77" fmla="*/ 1563740 w 7832767"/>
              <a:gd name="connsiteY77" fmla="*/ 752632 h 4099399"/>
              <a:gd name="connsiteX78" fmla="*/ 1623833 w 7832767"/>
              <a:gd name="connsiteY78" fmla="*/ 742112 h 4099399"/>
              <a:gd name="connsiteX79" fmla="*/ 2259848 w 7832767"/>
              <a:gd name="connsiteY79" fmla="*/ 624877 h 4099399"/>
              <a:gd name="connsiteX80" fmla="*/ 2382917 w 7832767"/>
              <a:gd name="connsiteY80" fmla="*/ 566761 h 4099399"/>
              <a:gd name="connsiteX81" fmla="*/ 2241099 w 7832767"/>
              <a:gd name="connsiteY81" fmla="*/ 554235 h 4099399"/>
              <a:gd name="connsiteX82" fmla="*/ 1768535 w 7832767"/>
              <a:gd name="connsiteY82" fmla="*/ 588806 h 4099399"/>
              <a:gd name="connsiteX83" fmla="*/ 2089668 w 7832767"/>
              <a:gd name="connsiteY83" fmla="*/ 516159 h 4099399"/>
              <a:gd name="connsiteX84" fmla="*/ 1739690 w 7832767"/>
              <a:gd name="connsiteY84" fmla="*/ 493614 h 4099399"/>
              <a:gd name="connsiteX85" fmla="*/ 1657003 w 7832767"/>
              <a:gd name="connsiteY85" fmla="*/ 436500 h 4099399"/>
              <a:gd name="connsiteX86" fmla="*/ 1716134 w 7832767"/>
              <a:gd name="connsiteY86" fmla="*/ 380889 h 4099399"/>
              <a:gd name="connsiteX87" fmla="*/ 1931986 w 7832767"/>
              <a:gd name="connsiteY87" fmla="*/ 319766 h 4099399"/>
              <a:gd name="connsiteX88" fmla="*/ 2152163 w 7832767"/>
              <a:gd name="connsiteY88" fmla="*/ 230087 h 4099399"/>
              <a:gd name="connsiteX89" fmla="*/ 2858367 w 7832767"/>
              <a:gd name="connsiteY89" fmla="*/ 102831 h 4099399"/>
              <a:gd name="connsiteX90" fmla="*/ 3327568 w 7832767"/>
              <a:gd name="connsiteY90" fmla="*/ 61248 h 4099399"/>
              <a:gd name="connsiteX91" fmla="*/ 4227028 w 7832767"/>
              <a:gd name="connsiteY91" fmla="*/ 1129 h 4099399"/>
              <a:gd name="connsiteX92" fmla="*/ 4436398 w 7832767"/>
              <a:gd name="connsiteY92" fmla="*/ 580 h 4099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7832767" h="4099399">
                <a:moveTo>
                  <a:pt x="4436398" y="580"/>
                </a:moveTo>
                <a:cubicBezTo>
                  <a:pt x="4645360" y="3164"/>
                  <a:pt x="4853309" y="13778"/>
                  <a:pt x="5062070" y="20166"/>
                </a:cubicBezTo>
                <a:cubicBezTo>
                  <a:pt x="5516848" y="34696"/>
                  <a:pt x="5974030" y="34194"/>
                  <a:pt x="6429770" y="44716"/>
                </a:cubicBezTo>
                <a:cubicBezTo>
                  <a:pt x="6713886" y="51228"/>
                  <a:pt x="6994637" y="74776"/>
                  <a:pt x="7261927" y="147922"/>
                </a:cubicBezTo>
                <a:cubicBezTo>
                  <a:pt x="7299424" y="158443"/>
                  <a:pt x="7341729" y="160448"/>
                  <a:pt x="7370574" y="185497"/>
                </a:cubicBezTo>
                <a:cubicBezTo>
                  <a:pt x="7402784" y="213553"/>
                  <a:pt x="7389804" y="254635"/>
                  <a:pt x="7342690" y="262652"/>
                </a:cubicBezTo>
                <a:cubicBezTo>
                  <a:pt x="7282599" y="273173"/>
                  <a:pt x="7221066" y="276179"/>
                  <a:pt x="7154722" y="283192"/>
                </a:cubicBezTo>
                <a:cubicBezTo>
                  <a:pt x="7180202" y="321770"/>
                  <a:pt x="7241736" y="292713"/>
                  <a:pt x="7257600" y="340809"/>
                </a:cubicBezTo>
                <a:cubicBezTo>
                  <a:pt x="7186452" y="373874"/>
                  <a:pt x="7100400" y="352331"/>
                  <a:pt x="7031654" y="384897"/>
                </a:cubicBezTo>
                <a:cubicBezTo>
                  <a:pt x="7033577" y="407441"/>
                  <a:pt x="7048960" y="409446"/>
                  <a:pt x="7061460" y="415459"/>
                </a:cubicBezTo>
                <a:cubicBezTo>
                  <a:pt x="7073960" y="420968"/>
                  <a:pt x="7105206" y="412953"/>
                  <a:pt x="7091746" y="444516"/>
                </a:cubicBezTo>
                <a:cubicBezTo>
                  <a:pt x="6948967" y="463553"/>
                  <a:pt x="6812438" y="528183"/>
                  <a:pt x="6661966" y="519166"/>
                </a:cubicBezTo>
                <a:cubicBezTo>
                  <a:pt x="6848013" y="536700"/>
                  <a:pt x="7005214" y="608344"/>
                  <a:pt x="7169625" y="655940"/>
                </a:cubicBezTo>
                <a:cubicBezTo>
                  <a:pt x="7162896" y="712052"/>
                  <a:pt x="7096554" y="689507"/>
                  <a:pt x="7077324" y="729587"/>
                </a:cubicBezTo>
                <a:cubicBezTo>
                  <a:pt x="7182606" y="757642"/>
                  <a:pt x="7283560" y="790709"/>
                  <a:pt x="7370574" y="845819"/>
                </a:cubicBezTo>
                <a:cubicBezTo>
                  <a:pt x="7448935" y="895418"/>
                  <a:pt x="7523448" y="950028"/>
                  <a:pt x="7608539" y="990610"/>
                </a:cubicBezTo>
                <a:cubicBezTo>
                  <a:pt x="7697957" y="1033195"/>
                  <a:pt x="7752280" y="1087804"/>
                  <a:pt x="7742185" y="1180991"/>
                </a:cubicBezTo>
                <a:cubicBezTo>
                  <a:pt x="7737858" y="1219067"/>
                  <a:pt x="7749396" y="1251131"/>
                  <a:pt x="7789296" y="1266161"/>
                </a:cubicBezTo>
                <a:cubicBezTo>
                  <a:pt x="7838813" y="1284698"/>
                  <a:pt x="7833526" y="1312754"/>
                  <a:pt x="7831602" y="1355841"/>
                </a:cubicBezTo>
                <a:cubicBezTo>
                  <a:pt x="7828717" y="1407443"/>
                  <a:pt x="7803238" y="1427485"/>
                  <a:pt x="7758529" y="1445019"/>
                </a:cubicBezTo>
                <a:cubicBezTo>
                  <a:pt x="7694591" y="1469568"/>
                  <a:pt x="7694110" y="1507644"/>
                  <a:pt x="7710936" y="1553237"/>
                </a:cubicBezTo>
                <a:cubicBezTo>
                  <a:pt x="7720072" y="1578286"/>
                  <a:pt x="7734012" y="1598327"/>
                  <a:pt x="7754684" y="1616863"/>
                </a:cubicBezTo>
                <a:cubicBezTo>
                  <a:pt x="7826314" y="1681493"/>
                  <a:pt x="7825833" y="1682494"/>
                  <a:pt x="7755645" y="1759148"/>
                </a:cubicBezTo>
                <a:cubicBezTo>
                  <a:pt x="7736896" y="1779688"/>
                  <a:pt x="7716704" y="1793216"/>
                  <a:pt x="7725360" y="1826283"/>
                </a:cubicBezTo>
                <a:cubicBezTo>
                  <a:pt x="7754684" y="1936002"/>
                  <a:pt x="7750838" y="1936002"/>
                  <a:pt x="7633056" y="1972074"/>
                </a:cubicBezTo>
                <a:cubicBezTo>
                  <a:pt x="7606135" y="1980591"/>
                  <a:pt x="7570080" y="1973076"/>
                  <a:pt x="7554696" y="2004640"/>
                </a:cubicBezTo>
                <a:cubicBezTo>
                  <a:pt x="7564311" y="2027686"/>
                  <a:pt x="7541716" y="2583799"/>
                  <a:pt x="7562870" y="2592817"/>
                </a:cubicBezTo>
                <a:cubicBezTo>
                  <a:pt x="7728244" y="2663458"/>
                  <a:pt x="7748914" y="2746625"/>
                  <a:pt x="7620078" y="2877387"/>
                </a:cubicBezTo>
                <a:cubicBezTo>
                  <a:pt x="7533544" y="2965063"/>
                  <a:pt x="7543639" y="3108349"/>
                  <a:pt x="7579695" y="3198029"/>
                </a:cubicBezTo>
                <a:cubicBezTo>
                  <a:pt x="7715743" y="3237608"/>
                  <a:pt x="7685939" y="3342818"/>
                  <a:pt x="7713340" y="3435003"/>
                </a:cubicBezTo>
                <a:cubicBezTo>
                  <a:pt x="7733531" y="3504142"/>
                  <a:pt x="7654210" y="3494623"/>
                  <a:pt x="7658054" y="3526187"/>
                </a:cubicBezTo>
                <a:cubicBezTo>
                  <a:pt x="7708052" y="3564262"/>
                  <a:pt x="7774874" y="3576287"/>
                  <a:pt x="7813815" y="3628391"/>
                </a:cubicBezTo>
                <a:cubicBezTo>
                  <a:pt x="7743627" y="3666467"/>
                  <a:pt x="7708052" y="3720074"/>
                  <a:pt x="7669112" y="3773681"/>
                </a:cubicBezTo>
                <a:cubicBezTo>
                  <a:pt x="7606135" y="3860855"/>
                  <a:pt x="7520564" y="3934503"/>
                  <a:pt x="7429704" y="4001137"/>
                </a:cubicBezTo>
                <a:lnTo>
                  <a:pt x="7417475" y="4099399"/>
                </a:lnTo>
                <a:lnTo>
                  <a:pt x="180606" y="4099399"/>
                </a:lnTo>
                <a:lnTo>
                  <a:pt x="164649" y="4093760"/>
                </a:lnTo>
                <a:cubicBezTo>
                  <a:pt x="148507" y="4086464"/>
                  <a:pt x="145082" y="4080295"/>
                  <a:pt x="160465" y="4076287"/>
                </a:cubicBezTo>
                <a:cubicBezTo>
                  <a:pt x="230173" y="4057751"/>
                  <a:pt x="478714" y="3837810"/>
                  <a:pt x="549383" y="3827790"/>
                </a:cubicBezTo>
                <a:cubicBezTo>
                  <a:pt x="631589" y="3816267"/>
                  <a:pt x="647934" y="3800736"/>
                  <a:pt x="756100" y="3722078"/>
                </a:cubicBezTo>
                <a:cubicBezTo>
                  <a:pt x="827251" y="3670474"/>
                  <a:pt x="531115" y="3782698"/>
                  <a:pt x="415738" y="3746126"/>
                </a:cubicBezTo>
                <a:cubicBezTo>
                  <a:pt x="373433" y="3732598"/>
                  <a:pt x="671971" y="3589813"/>
                  <a:pt x="671971" y="3563762"/>
                </a:cubicBezTo>
                <a:cubicBezTo>
                  <a:pt x="671971" y="3536206"/>
                  <a:pt x="645049" y="3530194"/>
                  <a:pt x="619570" y="3530194"/>
                </a:cubicBezTo>
                <a:cubicBezTo>
                  <a:pt x="562844" y="3530194"/>
                  <a:pt x="580151" y="3506145"/>
                  <a:pt x="523422" y="3507649"/>
                </a:cubicBezTo>
                <a:cubicBezTo>
                  <a:pt x="689758" y="3438010"/>
                  <a:pt x="792637" y="3456547"/>
                  <a:pt x="957048" y="3392918"/>
                </a:cubicBezTo>
                <a:cubicBezTo>
                  <a:pt x="1037333" y="3361856"/>
                  <a:pt x="753217" y="3258649"/>
                  <a:pt x="835904" y="3231596"/>
                </a:cubicBezTo>
                <a:cubicBezTo>
                  <a:pt x="867151" y="3221074"/>
                  <a:pt x="908974" y="3232097"/>
                  <a:pt x="930608" y="3195022"/>
                </a:cubicBezTo>
                <a:cubicBezTo>
                  <a:pt x="896476" y="3165464"/>
                  <a:pt x="851286" y="3178490"/>
                  <a:pt x="817153" y="3190514"/>
                </a:cubicBezTo>
                <a:cubicBezTo>
                  <a:pt x="730141" y="3221576"/>
                  <a:pt x="736391" y="3214062"/>
                  <a:pt x="727736" y="3191015"/>
                </a:cubicBezTo>
                <a:cubicBezTo>
                  <a:pt x="699374" y="3112357"/>
                  <a:pt x="629186" y="3137408"/>
                  <a:pt x="567170" y="3150434"/>
                </a:cubicBezTo>
                <a:cubicBezTo>
                  <a:pt x="379682" y="3189512"/>
                  <a:pt x="189791" y="3178490"/>
                  <a:pt x="2784" y="3218569"/>
                </a:cubicBezTo>
                <a:cubicBezTo>
                  <a:pt x="-17406" y="3223079"/>
                  <a:pt x="77299" y="3133400"/>
                  <a:pt x="122006" y="3122877"/>
                </a:cubicBezTo>
                <a:cubicBezTo>
                  <a:pt x="170561" y="3111856"/>
                  <a:pt x="230173" y="3119872"/>
                  <a:pt x="264786" y="3068269"/>
                </a:cubicBezTo>
                <a:cubicBezTo>
                  <a:pt x="203252" y="3055243"/>
                  <a:pt x="133065" y="3080292"/>
                  <a:pt x="72009" y="3039210"/>
                </a:cubicBezTo>
                <a:cubicBezTo>
                  <a:pt x="207578" y="2982597"/>
                  <a:pt x="342665" y="2984601"/>
                  <a:pt x="459485" y="2948028"/>
                </a:cubicBezTo>
                <a:cubicBezTo>
                  <a:pt x="470061" y="2880393"/>
                  <a:pt x="393143" y="2904941"/>
                  <a:pt x="365260" y="2866364"/>
                </a:cubicBezTo>
                <a:cubicBezTo>
                  <a:pt x="1245010" y="2800232"/>
                  <a:pt x="753697" y="2604840"/>
                  <a:pt x="607071" y="2498127"/>
                </a:cubicBezTo>
                <a:cubicBezTo>
                  <a:pt x="558036" y="2462556"/>
                  <a:pt x="1073387" y="2293717"/>
                  <a:pt x="1090213" y="2289209"/>
                </a:cubicBezTo>
                <a:cubicBezTo>
                  <a:pt x="1132999" y="2278688"/>
                  <a:pt x="1302700" y="2286203"/>
                  <a:pt x="1337313" y="2272676"/>
                </a:cubicBezTo>
                <a:cubicBezTo>
                  <a:pt x="1381541" y="2255643"/>
                  <a:pt x="1235395" y="2226083"/>
                  <a:pt x="1268086" y="2205541"/>
                </a:cubicBezTo>
                <a:cubicBezTo>
                  <a:pt x="1497398" y="2060752"/>
                  <a:pt x="1513743" y="1842815"/>
                  <a:pt x="1449324" y="1827285"/>
                </a:cubicBezTo>
                <a:cubicBezTo>
                  <a:pt x="1382502" y="1811252"/>
                  <a:pt x="1317121" y="1823778"/>
                  <a:pt x="1255107" y="1849829"/>
                </a:cubicBezTo>
                <a:cubicBezTo>
                  <a:pt x="1154152" y="1892415"/>
                  <a:pt x="455158" y="1831793"/>
                  <a:pt x="259497" y="1865862"/>
                </a:cubicBezTo>
                <a:cubicBezTo>
                  <a:pt x="229691" y="1870872"/>
                  <a:pt x="189311" y="1893417"/>
                  <a:pt x="160947" y="1851332"/>
                </a:cubicBezTo>
                <a:cubicBezTo>
                  <a:pt x="362377" y="1715060"/>
                  <a:pt x="621013" y="1754138"/>
                  <a:pt x="845998" y="1661453"/>
                </a:cubicBezTo>
                <a:cubicBezTo>
                  <a:pt x="757542" y="1597824"/>
                  <a:pt x="667645" y="1600832"/>
                  <a:pt x="575343" y="1610350"/>
                </a:cubicBezTo>
                <a:cubicBezTo>
                  <a:pt x="551306" y="1612855"/>
                  <a:pt x="518615" y="1616362"/>
                  <a:pt x="512846" y="1589809"/>
                </a:cubicBezTo>
                <a:cubicBezTo>
                  <a:pt x="505636" y="1556242"/>
                  <a:pt x="544576" y="1550229"/>
                  <a:pt x="570054" y="1536702"/>
                </a:cubicBezTo>
                <a:cubicBezTo>
                  <a:pt x="608994" y="1515660"/>
                  <a:pt x="666682" y="1540710"/>
                  <a:pt x="714276" y="1483095"/>
                </a:cubicBezTo>
                <a:cubicBezTo>
                  <a:pt x="570054" y="1496622"/>
                  <a:pt x="448428" y="1520170"/>
                  <a:pt x="321033" y="1560250"/>
                </a:cubicBezTo>
                <a:cubicBezTo>
                  <a:pt x="332089" y="1524679"/>
                  <a:pt x="370548" y="1508145"/>
                  <a:pt x="348915" y="1478587"/>
                </a:cubicBezTo>
                <a:cubicBezTo>
                  <a:pt x="332571" y="1456542"/>
                  <a:pt x="285939" y="1446021"/>
                  <a:pt x="309975" y="1404938"/>
                </a:cubicBezTo>
                <a:cubicBezTo>
                  <a:pt x="377759" y="1361351"/>
                  <a:pt x="473907" y="1372876"/>
                  <a:pt x="531595" y="1310249"/>
                </a:cubicBezTo>
                <a:cubicBezTo>
                  <a:pt x="613321" y="1221071"/>
                  <a:pt x="740236" y="1190509"/>
                  <a:pt x="840230" y="1125380"/>
                </a:cubicBezTo>
                <a:cubicBezTo>
                  <a:pt x="873400" y="1104337"/>
                  <a:pt x="1091175" y="1030690"/>
                  <a:pt x="1149825" y="1007142"/>
                </a:cubicBezTo>
                <a:cubicBezTo>
                  <a:pt x="1231551" y="974076"/>
                  <a:pt x="1324813" y="962553"/>
                  <a:pt x="1405096" y="901932"/>
                </a:cubicBezTo>
                <a:cubicBezTo>
                  <a:pt x="1326255" y="889406"/>
                  <a:pt x="1262318" y="946021"/>
                  <a:pt x="1167613" y="918465"/>
                </a:cubicBezTo>
                <a:cubicBezTo>
                  <a:pt x="1317602" y="859848"/>
                  <a:pt x="1455092" y="833294"/>
                  <a:pt x="1563740" y="752632"/>
                </a:cubicBezTo>
                <a:cubicBezTo>
                  <a:pt x="1577201" y="742613"/>
                  <a:pt x="1603642" y="745619"/>
                  <a:pt x="1623833" y="742112"/>
                </a:cubicBezTo>
                <a:cubicBezTo>
                  <a:pt x="1836317" y="706540"/>
                  <a:pt x="2049765" y="676480"/>
                  <a:pt x="2259848" y="624877"/>
                </a:cubicBezTo>
                <a:cubicBezTo>
                  <a:pt x="2307442" y="612853"/>
                  <a:pt x="2391570" y="609847"/>
                  <a:pt x="2382917" y="566761"/>
                </a:cubicBezTo>
                <a:cubicBezTo>
                  <a:pt x="2369937" y="502131"/>
                  <a:pt x="2291577" y="548223"/>
                  <a:pt x="2241099" y="554235"/>
                </a:cubicBezTo>
                <a:cubicBezTo>
                  <a:pt x="2084379" y="573775"/>
                  <a:pt x="1927659" y="607843"/>
                  <a:pt x="1768535" y="588806"/>
                </a:cubicBezTo>
                <a:cubicBezTo>
                  <a:pt x="1875738" y="564757"/>
                  <a:pt x="1982463" y="540207"/>
                  <a:pt x="2089668" y="516159"/>
                </a:cubicBezTo>
                <a:cubicBezTo>
                  <a:pt x="1966597" y="524676"/>
                  <a:pt x="1859394" y="468563"/>
                  <a:pt x="1739690" y="493614"/>
                </a:cubicBezTo>
                <a:cubicBezTo>
                  <a:pt x="1701230" y="501630"/>
                  <a:pt x="1660850" y="476079"/>
                  <a:pt x="1657003" y="436500"/>
                </a:cubicBezTo>
                <a:cubicBezTo>
                  <a:pt x="1652677" y="404937"/>
                  <a:pt x="1688732" y="390909"/>
                  <a:pt x="1716134" y="380889"/>
                </a:cubicBezTo>
                <a:cubicBezTo>
                  <a:pt x="1786322" y="355337"/>
                  <a:pt x="1842086" y="279687"/>
                  <a:pt x="1931986" y="319766"/>
                </a:cubicBezTo>
                <a:cubicBezTo>
                  <a:pt x="1988712" y="256640"/>
                  <a:pt x="2079091" y="246619"/>
                  <a:pt x="2152163" y="230087"/>
                </a:cubicBezTo>
                <a:cubicBezTo>
                  <a:pt x="2385321" y="177982"/>
                  <a:pt x="2621844" y="137401"/>
                  <a:pt x="2858367" y="102831"/>
                </a:cubicBezTo>
                <a:cubicBezTo>
                  <a:pt x="3013645" y="80286"/>
                  <a:pt x="3173731" y="89806"/>
                  <a:pt x="3327568" y="61248"/>
                </a:cubicBezTo>
                <a:cubicBezTo>
                  <a:pt x="3628510" y="5637"/>
                  <a:pt x="3927528" y="7141"/>
                  <a:pt x="4227028" y="1129"/>
                </a:cubicBezTo>
                <a:cubicBezTo>
                  <a:pt x="4296975" y="-249"/>
                  <a:pt x="4366742" y="-281"/>
                  <a:pt x="4436398" y="5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B4226C-0900-607A-0A83-2928962393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3657600"/>
            <a:ext cx="5257799" cy="1878144"/>
          </a:xfrm>
        </p:spPr>
        <p:txBody>
          <a:bodyPr anchor="b">
            <a:normAutofit/>
          </a:bodyPr>
          <a:lstStyle/>
          <a:p>
            <a:pPr algn="l"/>
            <a:r>
              <a:rPr lang="en-GB" sz="4100" dirty="0">
                <a:solidFill>
                  <a:srgbClr val="004050"/>
                </a:solidFill>
                <a:latin typeface="Krana Fat B" panose="00000B00000000000000" pitchFamily="50" charset="0"/>
              </a:rPr>
              <a:t>Understanding the research process #2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C82EE7-8EEC-D366-C1B8-573AF45B26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236" y="5592499"/>
            <a:ext cx="5249011" cy="646785"/>
          </a:xfrm>
        </p:spPr>
        <p:txBody>
          <a:bodyPr>
            <a:normAutofit/>
          </a:bodyPr>
          <a:lstStyle/>
          <a:p>
            <a:pPr algn="l"/>
            <a:r>
              <a:rPr lang="en-GB" dirty="0"/>
              <a:t>John Colvin</a:t>
            </a:r>
            <a:endParaRPr lang="en-GB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1ECBC0EB-2538-9DF1-CC0A-A7E18712757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800" y="5724987"/>
            <a:ext cx="1639956" cy="113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679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8D166-1CF9-BAE8-2652-2D1EF83E3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Hypotheses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4CCD6-838F-62A9-04BF-17F9D7A0B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A research hypothesis (also known as a scientific hypothesis) is a </a:t>
            </a: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precise, testable statement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 that forms the foundation of your research. It predicts the expected outcome of a study and guides your investigation. Here are the essential aspects of a research hypothesis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4258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8D166-1CF9-BAE8-2652-2D1EF83E3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Hypotheses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4CCD6-838F-62A9-04BF-17F9D7A0B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research hypothesis is a specific, testable prediction about the expected outcome of a study. It’s a statement that outlines a relationship between variables and is formulated based on prior knowledge, theory, or observations. In scientific research, a hypothesis guides the design of experiments or data analysis and is something that can be supported or refuted through empirical evidence.</a:t>
            </a:r>
          </a:p>
        </p:txBody>
      </p:sp>
    </p:spTree>
    <p:extLst>
      <p:ext uri="{BB962C8B-B14F-4D97-AF65-F5344CB8AC3E}">
        <p14:creationId xmlns:p14="http://schemas.microsoft.com/office/powerpoint/2010/main" val="1847436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8D166-1CF9-BAE8-2652-2D1EF83E3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Hypotheses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4CCD6-838F-62A9-04BF-17F9D7A0B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Specificity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: It clearly defines what is being assessed and the expected outcome.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Testability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: It can be tested through research methods and statistical analysis.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Predictive Nature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: It predicts the relationship between an independent variable (cause) and a dependent variable (effect).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803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8D166-1CF9-BAE8-2652-2D1EF83E3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Hypothesis Types (3 most common)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4CCD6-838F-62A9-04BF-17F9D7A0B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Research Hypothesis</a:t>
            </a:r>
          </a:p>
          <a:p>
            <a:pPr lvl="1"/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Definition: Predicts a relationship between variables.</a:t>
            </a:r>
          </a:p>
          <a:p>
            <a:pPr lvl="1"/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Formulation: Based on literature review and theoretical framework.</a:t>
            </a:r>
          </a:p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Null Hypothesis (H0)</a:t>
            </a:r>
          </a:p>
          <a:p>
            <a:pPr lvl="1"/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Definition: Assumes no effect or relationship exists.</a:t>
            </a:r>
          </a:p>
          <a:p>
            <a:pPr lvl="1"/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Formulation: States the opposite of the research hypothesis.</a:t>
            </a:r>
          </a:p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Alternative Hypothesis (H1)</a:t>
            </a:r>
          </a:p>
          <a:p>
            <a:pPr lvl="1"/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Definition: Assumes a significant effect or relationship.</a:t>
            </a:r>
          </a:p>
          <a:p>
            <a:pPr lvl="1"/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Formulation: Contrasts with the null hypothesis.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6221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06A23-8AC5-5216-8711-BF9C8AB82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Operationalizing Concepts:  Defining Research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63ADF-E0F1-ECC6-96D1-0C3634A1B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Identify Key Concepts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:</a:t>
            </a:r>
          </a:p>
          <a:p>
            <a:pPr lvl="1"/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Montserrat" panose="00000500000000000000" pitchFamily="2" charset="0"/>
              </a:rPr>
              <a:t>Start by identifying the main concepts you want to study. These are the building blocks of your research.</a:t>
            </a:r>
          </a:p>
          <a:p>
            <a:pPr lvl="1"/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Montserrat" panose="00000500000000000000" pitchFamily="2" charset="0"/>
              </a:rPr>
              <a:t>For example, if you’re studying stress levels, your key concepts might include “stress” and “measurement.”</a:t>
            </a:r>
          </a:p>
          <a:p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Choose Variables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:</a:t>
            </a:r>
          </a:p>
          <a:p>
            <a:pPr lvl="1"/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Montserrat" panose="00000500000000000000" pitchFamily="2" charset="0"/>
              </a:rPr>
              <a:t>Select a </a:t>
            </a: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Montserrat" panose="00000500000000000000" pitchFamily="2" charset="0"/>
              </a:rPr>
              <a:t>variable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Montserrat" panose="00000500000000000000" pitchFamily="2" charset="0"/>
              </a:rPr>
              <a:t> to represent each concept. A variable is an attribute that can take on different values.</a:t>
            </a:r>
          </a:p>
          <a:p>
            <a:pPr lvl="1"/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Montserrat" panose="00000500000000000000" pitchFamily="2" charset="0"/>
              </a:rPr>
              <a:t>In our stress example, you might choose “self-reported stress level” as your variable.</a:t>
            </a:r>
          </a:p>
          <a:p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Operationalization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:</a:t>
            </a:r>
          </a:p>
          <a:p>
            <a:pPr lvl="1"/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Montserrat" panose="00000500000000000000" pitchFamily="2" charset="0"/>
              </a:rPr>
              <a:t>Operationalization is the process of defining variables in a way that allows measurement.</a:t>
            </a:r>
          </a:p>
          <a:p>
            <a:pPr lvl="1"/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Montserrat" panose="00000500000000000000" pitchFamily="2" charset="0"/>
              </a:rPr>
              <a:t>Specify how you’ll measure stress (e.g., self-report questionnaires, physiological markers).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1598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06A23-8AC5-5216-8711-BF9C8AB82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Operationalizing Concepts:  Types of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63ADF-E0F1-ECC6-96D1-0C3634A1B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4268"/>
          </a:xfrm>
        </p:spPr>
        <p:txBody>
          <a:bodyPr>
            <a:normAutofit fontScale="85000" lnSpcReduction="20000"/>
          </a:bodyPr>
          <a:lstStyle/>
          <a:p>
            <a:r>
              <a:rPr lang="en-GB" sz="3000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Quantitative Variables:</a:t>
            </a:r>
          </a:p>
          <a:p>
            <a:pPr lvl="1"/>
            <a:r>
              <a:rPr lang="en-GB" sz="300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Montserrat" panose="00000500000000000000" pitchFamily="2" charset="0"/>
              </a:rPr>
              <a:t>Represent real amounts that can be measured and manipulated.</a:t>
            </a:r>
          </a:p>
          <a:p>
            <a:pPr lvl="1"/>
            <a:r>
              <a:rPr lang="en-GB" sz="300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Montserrat" panose="00000500000000000000" pitchFamily="2" charset="0"/>
              </a:rPr>
              <a:t>Discrete: Counts of individual items (e.g., number of students in a class).</a:t>
            </a:r>
          </a:p>
          <a:p>
            <a:pPr lvl="1"/>
            <a:r>
              <a:rPr lang="en-GB" sz="300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Montserrat" panose="00000500000000000000" pitchFamily="2" charset="0"/>
              </a:rPr>
              <a:t>Continuous: Measurements of continuous values (e.g., distance, age).</a:t>
            </a:r>
          </a:p>
          <a:p>
            <a:r>
              <a:rPr lang="en-GB" sz="3000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Categorical Variables:</a:t>
            </a:r>
          </a:p>
          <a:p>
            <a:pPr lvl="1"/>
            <a:r>
              <a:rPr lang="en-GB" sz="300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Montserrat" panose="00000500000000000000" pitchFamily="2" charset="0"/>
              </a:rPr>
              <a:t>Represent groupings or categories.</a:t>
            </a:r>
          </a:p>
          <a:p>
            <a:pPr lvl="1"/>
            <a:r>
              <a:rPr lang="en-GB" sz="300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Montserrat" panose="00000500000000000000" pitchFamily="2" charset="0"/>
              </a:rPr>
              <a:t>Binary: Yes/no outcomes (e.g., heads/tails in a coin flip).</a:t>
            </a:r>
          </a:p>
          <a:p>
            <a:pPr lvl="1"/>
            <a:r>
              <a:rPr lang="en-GB" sz="300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Montserrat" panose="00000500000000000000" pitchFamily="2" charset="0"/>
              </a:rPr>
              <a:t>Nominal: Groups with no rank or order (e.g., species names, colours).</a:t>
            </a:r>
          </a:p>
          <a:p>
            <a:pPr lvl="1"/>
            <a:r>
              <a:rPr lang="en-GB" sz="300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Montserrat" panose="00000500000000000000" pitchFamily="2" charset="0"/>
              </a:rPr>
              <a:t>Ordinal: Ranked categories (e.g., finishing place in a race, Likert scale responses).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42982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06A23-8AC5-5216-8711-BF9C8AB82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Operationalizing Concepts:  Measuring Research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63ADF-E0F1-ECC6-96D1-0C3634A1B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Quantitative Measurement:</a:t>
            </a:r>
          </a:p>
          <a:p>
            <a:pPr lvl="1"/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Montserrat" panose="00000500000000000000" pitchFamily="2" charset="0"/>
              </a:rPr>
              <a:t>Use numerical scales to measure variables.</a:t>
            </a:r>
          </a:p>
          <a:p>
            <a:pPr lvl="1"/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Montserrat" panose="00000500000000000000" pitchFamily="2" charset="0"/>
              </a:rPr>
              <a:t>Examples: Height (in centimetres), weight (in kilograms), test scores (out of 100).</a:t>
            </a:r>
          </a:p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Categorical Measurement:</a:t>
            </a:r>
          </a:p>
          <a:p>
            <a:pPr lvl="1"/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Montserrat" panose="00000500000000000000" pitchFamily="2" charset="0"/>
              </a:rPr>
              <a:t>Assign labels or codes to represent categories.</a:t>
            </a:r>
          </a:p>
          <a:p>
            <a:pPr lvl="1"/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Montserrat" panose="00000500000000000000" pitchFamily="2" charset="0"/>
              </a:rPr>
              <a:t>Examples: Gender (male/female), educational level (high school/college/graduate).</a:t>
            </a:r>
          </a:p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Validity and Reliability:</a:t>
            </a:r>
          </a:p>
          <a:p>
            <a:pPr lvl="1"/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Montserrat" panose="00000500000000000000" pitchFamily="2" charset="0"/>
              </a:rPr>
              <a:t>Ensure your measurement tools are valid (accurately measure what they intend to) and reliable (consistent over time).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2415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06A23-8AC5-5216-8711-BF9C8AB82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Research Design -A Step-by-Step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63ADF-E0F1-ECC6-96D1-0C3634A1B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Consider Your Aims and Approach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0" indent="0">
              <a:buNone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Choose a Type of Research Design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0" indent="0">
              <a:buNone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Identify Your Population and Sampling Method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0" indent="0">
              <a:buNone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Choose Your Data Collection Methods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0" indent="0">
              <a:buNone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Plan Your Data Collection Procedures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0" indent="0">
              <a:buNone/>
            </a:pPr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Decide on Your Data Analysis Strategies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27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09538-1CB8-E89F-1CF3-2199FBE65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06350-0B6F-AABD-39F0-677504B49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599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E130C-2FDD-647D-79E0-57FA869A0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solidFill>
                  <a:srgbClr val="004050"/>
                </a:solidFill>
                <a:latin typeface="Krana Fat B" panose="00000B00000000000000" pitchFamily="50" charset="0"/>
              </a:rPr>
              <a:t>From Question Formulation to Hypothesis Development: 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2B2CC-537E-CB13-2A02-EE8B1710E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Enhances Clarity</a:t>
            </a:r>
          </a:p>
          <a:p>
            <a:r>
              <a:rPr lang="en-GB" dirty="0"/>
              <a:t>Improves Methodology</a:t>
            </a:r>
          </a:p>
          <a:p>
            <a:r>
              <a:rPr lang="en-GB" dirty="0"/>
              <a:t>Increases Credibility</a:t>
            </a:r>
          </a:p>
          <a:p>
            <a:r>
              <a:rPr lang="en-GB" dirty="0"/>
              <a:t>Facilitates Reproducibility</a:t>
            </a:r>
          </a:p>
          <a:p>
            <a:r>
              <a:rPr lang="en-GB" dirty="0"/>
              <a:t>Aids in Data Management</a:t>
            </a:r>
          </a:p>
          <a:p>
            <a:r>
              <a:rPr lang="en-GB" dirty="0"/>
              <a:t>Ensures Ethical Compliance</a:t>
            </a:r>
          </a:p>
          <a:p>
            <a:r>
              <a:rPr lang="en-GB" dirty="0"/>
              <a:t>Promotes Efficient Use of Resources</a:t>
            </a:r>
          </a:p>
          <a:p>
            <a:r>
              <a:rPr lang="en-GB" dirty="0"/>
              <a:t>Supports Comprehensive Analysis</a:t>
            </a:r>
          </a:p>
          <a:p>
            <a:endParaRPr lang="en-GB" dirty="0">
              <a:latin typeface="Montserrat" panose="00000500000000000000" pitchFamily="2" charset="0"/>
            </a:endParaRP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8D542928-79D0-5257-71C8-666E52D217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800" y="5724987"/>
            <a:ext cx="1639956" cy="113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376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55D75-2D51-C0CC-8C70-07747BB13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GB" sz="4000" dirty="0"/>
              <a:t>Identifying a Research 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7F08B-DF99-42DC-FB31-E09EC132D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Assess Your Interests</a:t>
            </a:r>
          </a:p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Explore the Literature</a:t>
            </a:r>
          </a:p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Consult Experts</a:t>
            </a:r>
          </a:p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Evaluate Originality</a:t>
            </a:r>
          </a:p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Consider Relevance</a:t>
            </a:r>
          </a:p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Check Resources</a:t>
            </a:r>
          </a:p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Brainstorm with Peers</a:t>
            </a:r>
          </a:p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Keep an Open Mind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1526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322AE-73AA-8A54-3666-3404FBA43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 Questions (RQs)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6B2F0-4D5B-F2BD-9B1F-B4AABC3A0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Choose Your Topic</a:t>
            </a:r>
          </a:p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Preliminary Reading</a:t>
            </a:r>
          </a:p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Narrow Your Focus</a:t>
            </a:r>
          </a:p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Identify the Problem</a:t>
            </a:r>
          </a:p>
          <a:p>
            <a:r>
              <a:rPr lang="en-GB" i="0" dirty="0">
                <a:effectLst/>
                <a:highlight>
                  <a:srgbClr val="F7F7F7"/>
                </a:highlight>
              </a:rPr>
              <a:t>Develop Questions</a:t>
            </a:r>
          </a:p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Evaluate Questions</a:t>
            </a:r>
          </a:p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Refine and Focus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0526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9DF2-663E-C4E4-A126-561661826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Role of Literature in refining research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DDD73-39C0-7D1C-0FB5-630E7EB57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Demonstrating Knowledge and Familiarity</a:t>
            </a:r>
          </a:p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Critical Analysis</a:t>
            </a:r>
          </a:p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Summarizing Your Thoughts</a:t>
            </a:r>
          </a:p>
          <a:p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Structuring Your Literature Review</a:t>
            </a:r>
          </a:p>
        </p:txBody>
      </p:sp>
    </p:spTree>
    <p:extLst>
      <p:ext uri="{BB962C8B-B14F-4D97-AF65-F5344CB8AC3E}">
        <p14:creationId xmlns:p14="http://schemas.microsoft.com/office/powerpoint/2010/main" val="3084472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7FDAF-24FA-A969-A0B1-E12049648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good Research Question?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FF12C-E2DC-758D-2749-76E80E0D5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Descriptive</a:t>
            </a:r>
          </a:p>
          <a:p>
            <a:pPr lvl="1"/>
            <a:r>
              <a:rPr lang="en-GB" dirty="0">
                <a:solidFill>
                  <a:srgbClr val="111111"/>
                </a:solidFill>
                <a:highlight>
                  <a:srgbClr val="F7F7F7"/>
                </a:highlight>
              </a:rPr>
              <a:t>“What are the key vulnerabilities of IOT enabled home devices?”</a:t>
            </a:r>
            <a:endParaRPr lang="en-GB" i="0" dirty="0">
              <a:solidFill>
                <a:srgbClr val="111111"/>
              </a:solidFill>
              <a:effectLst/>
              <a:highlight>
                <a:srgbClr val="F7F7F7"/>
              </a:highlight>
            </a:endParaRPr>
          </a:p>
          <a:p>
            <a:pPr algn="l"/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Comparative</a:t>
            </a:r>
          </a:p>
          <a:p>
            <a:pPr lvl="1"/>
            <a:r>
              <a:rPr lang="en-GB" dirty="0">
                <a:solidFill>
                  <a:srgbClr val="111111"/>
                </a:solidFill>
                <a:highlight>
                  <a:srgbClr val="F7F7F7"/>
                </a:highlight>
              </a:rPr>
              <a:t>Which AI chatbot is most effective in writing code in multiple languages?”</a:t>
            </a:r>
          </a:p>
          <a:p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Causal</a:t>
            </a:r>
          </a:p>
          <a:p>
            <a:pPr lvl="1"/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What are the effects of …?”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543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24CB2-B2CF-E617-853B-E7E3E0574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Developing a Theoretical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E4BD1-167D-FF79-FEA3-3F3DB9DE8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Definition</a:t>
            </a: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:</a:t>
            </a:r>
          </a:p>
          <a:p>
            <a:pPr lvl="1"/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A theoretical framework consists of concepts, theories, ideas, and assumptions that help you understand a specific phenomenon or problem.</a:t>
            </a:r>
          </a:p>
          <a:p>
            <a:r>
              <a:rPr lang="en-GB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Purpose</a:t>
            </a: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lvl="1"/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Justify and contextualize your research by showing that it’s grounded in established ideas.</a:t>
            </a:r>
          </a:p>
          <a:p>
            <a:pPr lvl="1"/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Set the stage for later sections (like methodology and discussion) by framing your work within a clearly defined field.</a:t>
            </a:r>
          </a:p>
          <a:p>
            <a:pPr marL="0" indent="0">
              <a:buNone/>
            </a:pP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1461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24CB2-B2CF-E617-853B-E7E3E0574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 of Theoretical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E4BD1-167D-FF79-FEA3-3F3DB9DE8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Conceptual: Defines key concepts and relationships.</a:t>
            </a:r>
          </a:p>
          <a:p>
            <a:pPr algn="l"/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Deductive: Starts with a general hypothesis and tests it using data (common in quantitative research).</a:t>
            </a:r>
          </a:p>
          <a:p>
            <a:pPr algn="l"/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Inductive: Begins with data and develops a hypothesis (often used in qualitative research).</a:t>
            </a:r>
          </a:p>
          <a:p>
            <a:pPr algn="l"/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Empirical: Focuses on collecting and analysing empirical data (typical in scientific research).</a:t>
            </a:r>
          </a:p>
          <a:p>
            <a:pPr algn="l"/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Normative: Defines norms guiding behaviour (relevant in ethics and social sciences).</a:t>
            </a:r>
          </a:p>
          <a:p>
            <a:pPr algn="l"/>
            <a:r>
              <a:rPr lang="en-GB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Explanatory: Explains causes of specific behaviour (common in psychology and social sciences)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641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24CB2-B2CF-E617-853B-E7E3E0574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 of Theoretical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E4BD1-167D-FF79-FEA3-3F3DB9DE8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Organizes research questions, hypotheses, and findings, especially for complex phenomena.</a:t>
            </a:r>
          </a:p>
          <a:p>
            <a:r>
              <a:rPr lang="en-GB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Guides data collection and analysis.</a:t>
            </a:r>
          </a:p>
          <a:p>
            <a:r>
              <a:rPr lang="en-GB" dirty="0"/>
              <a:t>Identifies gaps in existing knowledge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9096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2454</Words>
  <Application>Microsoft Office PowerPoint</Application>
  <PresentationFormat>Widescreen</PresentationFormat>
  <Paragraphs>275</Paragraphs>
  <Slides>18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-apple-system</vt:lpstr>
      <vt:lpstr>Aptos</vt:lpstr>
      <vt:lpstr>Arial</vt:lpstr>
      <vt:lpstr>Krana Fat B</vt:lpstr>
      <vt:lpstr>Montserrat</vt:lpstr>
      <vt:lpstr>Office Theme</vt:lpstr>
      <vt:lpstr>Understanding the research process #2</vt:lpstr>
      <vt:lpstr>From Question Formulation to Hypothesis Development:  approach</vt:lpstr>
      <vt:lpstr>Identifying a Research Topic</vt:lpstr>
      <vt:lpstr>Research Questions (RQs)</vt:lpstr>
      <vt:lpstr>Role of Literature in refining research questions</vt:lpstr>
      <vt:lpstr>What is a good Research Question?</vt:lpstr>
      <vt:lpstr>Developing a Theoretical Framework</vt:lpstr>
      <vt:lpstr>Types of Theoretical Framework</vt:lpstr>
      <vt:lpstr>Benefits of Theoretical Framework</vt:lpstr>
      <vt:lpstr>Hypotheses</vt:lpstr>
      <vt:lpstr>Hypotheses</vt:lpstr>
      <vt:lpstr>Hypotheses</vt:lpstr>
      <vt:lpstr>Hypothesis Types (3 most common)</vt:lpstr>
      <vt:lpstr>Operationalizing Concepts:  Defining Research Variables</vt:lpstr>
      <vt:lpstr>Operationalizing Concepts:  Types of Variables</vt:lpstr>
      <vt:lpstr>Operationalizing Concepts:  Measuring Research Variables</vt:lpstr>
      <vt:lpstr>Research Design -A Step-by-Step Guide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Colvin, John</dc:creator>
  <cp:lastModifiedBy>Colvin, John</cp:lastModifiedBy>
  <cp:revision>2</cp:revision>
  <dcterms:created xsi:type="dcterms:W3CDTF">2024-05-06T08:31:14Z</dcterms:created>
  <dcterms:modified xsi:type="dcterms:W3CDTF">2024-05-07T09:13:46Z</dcterms:modified>
</cp:coreProperties>
</file>