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81" r:id="rId3"/>
    <p:sldId id="265" r:id="rId4"/>
    <p:sldId id="282" r:id="rId5"/>
    <p:sldId id="283" r:id="rId6"/>
    <p:sldId id="284" r:id="rId7"/>
    <p:sldId id="289" r:id="rId8"/>
    <p:sldId id="290" r:id="rId9"/>
    <p:sldId id="285" r:id="rId10"/>
    <p:sldId id="286" r:id="rId11"/>
    <p:sldId id="287" r:id="rId12"/>
    <p:sldId id="28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50"/>
    <a:srgbClr val="003E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49EB1-3F11-4BEC-AEC2-A6A1B81121B0}" v="1" dt="2024-05-14T14:03:06.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69544" autoAdjust="0"/>
  </p:normalViewPr>
  <p:slideViewPr>
    <p:cSldViewPr snapToGrid="0">
      <p:cViewPr varScale="1">
        <p:scale>
          <a:sx n="54" d="100"/>
          <a:sy n="54" d="100"/>
        </p:scale>
        <p:origin x="14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Colvin" userId="4379f728-9248-4db3-8945-7ec9c1f37a22" providerId="ADAL" clId="{5B949EB1-3F11-4BEC-AEC2-A6A1B81121B0}"/>
    <pc:docChg chg="custSel delSld modSld">
      <pc:chgData name="John Colvin" userId="4379f728-9248-4db3-8945-7ec9c1f37a22" providerId="ADAL" clId="{5B949EB1-3F11-4BEC-AEC2-A6A1B81121B0}" dt="2024-05-14T14:03:40.344" v="8" actId="47"/>
      <pc:docMkLst>
        <pc:docMk/>
      </pc:docMkLst>
      <pc:sldChg chg="modSp mod">
        <pc:chgData name="John Colvin" userId="4379f728-9248-4db3-8945-7ec9c1f37a22" providerId="ADAL" clId="{5B949EB1-3F11-4BEC-AEC2-A6A1B81121B0}" dt="2024-05-14T14:03:06.594" v="2" actId="27636"/>
        <pc:sldMkLst>
          <pc:docMk/>
          <pc:sldMk cId="654594543" sldId="265"/>
        </pc:sldMkLst>
        <pc:spChg chg="mod">
          <ac:chgData name="John Colvin" userId="4379f728-9248-4db3-8945-7ec9c1f37a22" providerId="ADAL" clId="{5B949EB1-3F11-4BEC-AEC2-A6A1B81121B0}" dt="2024-05-14T14:03:06.594" v="2" actId="27636"/>
          <ac:spMkLst>
            <pc:docMk/>
            <pc:sldMk cId="654594543" sldId="265"/>
            <ac:spMk id="3" creationId="{00000000-0000-0000-0000-000000000000}"/>
          </ac:spMkLst>
        </pc:spChg>
      </pc:sldChg>
      <pc:sldChg chg="del">
        <pc:chgData name="John Colvin" userId="4379f728-9248-4db3-8945-7ec9c1f37a22" providerId="ADAL" clId="{5B949EB1-3F11-4BEC-AEC2-A6A1B81121B0}" dt="2024-05-14T14:03:40.344" v="8" actId="47"/>
        <pc:sldMkLst>
          <pc:docMk/>
          <pc:sldMk cId="1930065181" sldId="277"/>
        </pc:sldMkLst>
      </pc:sldChg>
      <pc:sldChg chg="modSp mod">
        <pc:chgData name="John Colvin" userId="4379f728-9248-4db3-8945-7ec9c1f37a22" providerId="ADAL" clId="{5B949EB1-3F11-4BEC-AEC2-A6A1B81121B0}" dt="2024-05-14T14:03:06.566" v="1" actId="27636"/>
        <pc:sldMkLst>
          <pc:docMk/>
          <pc:sldMk cId="342722496" sldId="281"/>
        </pc:sldMkLst>
        <pc:spChg chg="mod">
          <ac:chgData name="John Colvin" userId="4379f728-9248-4db3-8945-7ec9c1f37a22" providerId="ADAL" clId="{5B949EB1-3F11-4BEC-AEC2-A6A1B81121B0}" dt="2024-05-14T14:03:06.566" v="1" actId="27636"/>
          <ac:spMkLst>
            <pc:docMk/>
            <pc:sldMk cId="342722496" sldId="281"/>
            <ac:spMk id="2" creationId="{00000000-0000-0000-0000-000000000000}"/>
          </ac:spMkLst>
        </pc:spChg>
        <pc:spChg chg="mod">
          <ac:chgData name="John Colvin" userId="4379f728-9248-4db3-8945-7ec9c1f37a22" providerId="ADAL" clId="{5B949EB1-3F11-4BEC-AEC2-A6A1B81121B0}" dt="2024-05-14T14:03:06.565" v="0" actId="27636"/>
          <ac:spMkLst>
            <pc:docMk/>
            <pc:sldMk cId="342722496" sldId="281"/>
            <ac:spMk id="3" creationId="{00000000-0000-0000-0000-000000000000}"/>
          </ac:spMkLst>
        </pc:spChg>
      </pc:sldChg>
      <pc:sldChg chg="modSp mod">
        <pc:chgData name="John Colvin" userId="4379f728-9248-4db3-8945-7ec9c1f37a22" providerId="ADAL" clId="{5B949EB1-3F11-4BEC-AEC2-A6A1B81121B0}" dt="2024-05-14T14:03:06.611" v="3" actId="27636"/>
        <pc:sldMkLst>
          <pc:docMk/>
          <pc:sldMk cId="906461074" sldId="282"/>
        </pc:sldMkLst>
        <pc:spChg chg="mod">
          <ac:chgData name="John Colvin" userId="4379f728-9248-4db3-8945-7ec9c1f37a22" providerId="ADAL" clId="{5B949EB1-3F11-4BEC-AEC2-A6A1B81121B0}" dt="2024-05-14T14:03:06.611" v="3" actId="27636"/>
          <ac:spMkLst>
            <pc:docMk/>
            <pc:sldMk cId="906461074" sldId="282"/>
            <ac:spMk id="3" creationId="{00000000-0000-0000-0000-000000000000}"/>
          </ac:spMkLst>
        </pc:spChg>
      </pc:sldChg>
      <pc:sldChg chg="modSp mod">
        <pc:chgData name="John Colvin" userId="4379f728-9248-4db3-8945-7ec9c1f37a22" providerId="ADAL" clId="{5B949EB1-3F11-4BEC-AEC2-A6A1B81121B0}" dt="2024-05-14T14:03:06.627" v="4" actId="27636"/>
        <pc:sldMkLst>
          <pc:docMk/>
          <pc:sldMk cId="808479107" sldId="283"/>
        </pc:sldMkLst>
        <pc:spChg chg="mod">
          <ac:chgData name="John Colvin" userId="4379f728-9248-4db3-8945-7ec9c1f37a22" providerId="ADAL" clId="{5B949EB1-3F11-4BEC-AEC2-A6A1B81121B0}" dt="2024-05-14T14:03:06.627" v="4" actId="27636"/>
          <ac:spMkLst>
            <pc:docMk/>
            <pc:sldMk cId="808479107" sldId="283"/>
            <ac:spMk id="3" creationId="{00000000-0000-0000-0000-000000000000}"/>
          </ac:spMkLst>
        </pc:spChg>
      </pc:sldChg>
      <pc:sldChg chg="modSp mod">
        <pc:chgData name="John Colvin" userId="4379f728-9248-4db3-8945-7ec9c1f37a22" providerId="ADAL" clId="{5B949EB1-3F11-4BEC-AEC2-A6A1B81121B0}" dt="2024-05-14T14:03:06.675" v="7" actId="27636"/>
        <pc:sldMkLst>
          <pc:docMk/>
          <pc:sldMk cId="4119936504" sldId="287"/>
        </pc:sldMkLst>
        <pc:spChg chg="mod">
          <ac:chgData name="John Colvin" userId="4379f728-9248-4db3-8945-7ec9c1f37a22" providerId="ADAL" clId="{5B949EB1-3F11-4BEC-AEC2-A6A1B81121B0}" dt="2024-05-14T14:03:06.675" v="7" actId="27636"/>
          <ac:spMkLst>
            <pc:docMk/>
            <pc:sldMk cId="4119936504" sldId="287"/>
            <ac:spMk id="3" creationId="{00000000-0000-0000-0000-000000000000}"/>
          </ac:spMkLst>
        </pc:spChg>
      </pc:sldChg>
      <pc:sldChg chg="modSp mod">
        <pc:chgData name="John Colvin" userId="4379f728-9248-4db3-8945-7ec9c1f37a22" providerId="ADAL" clId="{5B949EB1-3F11-4BEC-AEC2-A6A1B81121B0}" dt="2024-05-14T14:03:06.634" v="5" actId="27636"/>
        <pc:sldMkLst>
          <pc:docMk/>
          <pc:sldMk cId="2999191402" sldId="289"/>
        </pc:sldMkLst>
        <pc:spChg chg="mod">
          <ac:chgData name="John Colvin" userId="4379f728-9248-4db3-8945-7ec9c1f37a22" providerId="ADAL" clId="{5B949EB1-3F11-4BEC-AEC2-A6A1B81121B0}" dt="2024-05-14T14:03:06.634" v="5" actId="27636"/>
          <ac:spMkLst>
            <pc:docMk/>
            <pc:sldMk cId="2999191402" sldId="289"/>
            <ac:spMk id="3" creationId="{00000000-0000-0000-0000-000000000000}"/>
          </ac:spMkLst>
        </pc:spChg>
      </pc:sldChg>
      <pc:sldChg chg="modSp mod">
        <pc:chgData name="John Colvin" userId="4379f728-9248-4db3-8945-7ec9c1f37a22" providerId="ADAL" clId="{5B949EB1-3F11-4BEC-AEC2-A6A1B81121B0}" dt="2024-05-14T14:03:06.650" v="6" actId="27636"/>
        <pc:sldMkLst>
          <pc:docMk/>
          <pc:sldMk cId="635201938" sldId="290"/>
        </pc:sldMkLst>
        <pc:spChg chg="mod">
          <ac:chgData name="John Colvin" userId="4379f728-9248-4db3-8945-7ec9c1f37a22" providerId="ADAL" clId="{5B949EB1-3F11-4BEC-AEC2-A6A1B81121B0}" dt="2024-05-14T14:03:06.650" v="6" actId="27636"/>
          <ac:spMkLst>
            <pc:docMk/>
            <pc:sldMk cId="635201938" sldId="290"/>
            <ac:spMk id="3" creationId="{00000000-0000-0000-0000-000000000000}"/>
          </ac:spMkLst>
        </pc:spChg>
      </pc:sldChg>
    </pc:docChg>
  </pc:docChgLst>
  <pc:docChgLst>
    <pc:chgData name="Colvin, John" userId="4379f728-9248-4db3-8945-7ec9c1f37a22" providerId="ADAL" clId="{5B949EB1-3F11-4BEC-AEC2-A6A1B81121B0}"/>
    <pc:docChg chg="undo custSel addSld delSld modSld">
      <pc:chgData name="Colvin, John" userId="4379f728-9248-4db3-8945-7ec9c1f37a22" providerId="ADAL" clId="{5B949EB1-3F11-4BEC-AEC2-A6A1B81121B0}" dt="2024-05-15T09:27:58.743" v="119" actId="47"/>
      <pc:docMkLst>
        <pc:docMk/>
      </pc:docMkLst>
      <pc:sldChg chg="modSp mod">
        <pc:chgData name="Colvin, John" userId="4379f728-9248-4db3-8945-7ec9c1f37a22" providerId="ADAL" clId="{5B949EB1-3F11-4BEC-AEC2-A6A1B81121B0}" dt="2024-05-07T13:12:19.982" v="106" actId="20577"/>
        <pc:sldMkLst>
          <pc:docMk/>
          <pc:sldMk cId="3953679332" sldId="256"/>
        </pc:sldMkLst>
        <pc:spChg chg="mod">
          <ac:chgData name="Colvin, John" userId="4379f728-9248-4db3-8945-7ec9c1f37a22" providerId="ADAL" clId="{5B949EB1-3F11-4BEC-AEC2-A6A1B81121B0}" dt="2024-05-07T13:12:19.982" v="106" actId="20577"/>
          <ac:spMkLst>
            <pc:docMk/>
            <pc:sldMk cId="3953679332" sldId="256"/>
            <ac:spMk id="2" creationId="{4FB4226C-0900-607A-0A83-2928962393E3}"/>
          </ac:spMkLst>
        </pc:spChg>
      </pc:sldChg>
      <pc:sldChg chg="modSp add del mod modNotesTx">
        <pc:chgData name="Colvin, John" userId="4379f728-9248-4db3-8945-7ec9c1f37a22" providerId="ADAL" clId="{5B949EB1-3F11-4BEC-AEC2-A6A1B81121B0}" dt="2024-05-15T09:27:58.743" v="119" actId="47"/>
        <pc:sldMkLst>
          <pc:docMk/>
          <pc:sldMk cId="1051376059" sldId="258"/>
        </pc:sldMkLst>
        <pc:spChg chg="mod">
          <ac:chgData name="Colvin, John" userId="4379f728-9248-4db3-8945-7ec9c1f37a22" providerId="ADAL" clId="{5B949EB1-3F11-4BEC-AEC2-A6A1B81121B0}" dt="2024-05-07T13:06:49.668" v="24"/>
          <ac:spMkLst>
            <pc:docMk/>
            <pc:sldMk cId="1051376059" sldId="258"/>
            <ac:spMk id="2" creationId="{BE3E130C-2FDD-647D-79E0-57FA869A0576}"/>
          </ac:spMkLst>
        </pc:spChg>
        <pc:spChg chg="mod">
          <ac:chgData name="Colvin, John" userId="4379f728-9248-4db3-8945-7ec9c1f37a22" providerId="ADAL" clId="{5B949EB1-3F11-4BEC-AEC2-A6A1B81121B0}" dt="2024-05-07T12:53:27.552" v="3" actId="6549"/>
          <ac:spMkLst>
            <pc:docMk/>
            <pc:sldMk cId="1051376059" sldId="258"/>
            <ac:spMk id="3" creationId="{3CA2B2CC-537E-CB13-2A02-EE8B1710E870}"/>
          </ac:spMkLst>
        </pc:spChg>
      </pc:sldChg>
      <pc:sldChg chg="del">
        <pc:chgData name="Colvin, John" userId="4379f728-9248-4db3-8945-7ec9c1f37a22" providerId="ADAL" clId="{5B949EB1-3F11-4BEC-AEC2-A6A1B81121B0}" dt="2024-05-15T09:27:49.138" v="114" actId="47"/>
        <pc:sldMkLst>
          <pc:docMk/>
          <pc:sldMk cId="4114599710" sldId="268"/>
        </pc:sldMkLst>
      </pc:sldChg>
      <pc:sldChg chg="modSp new del mod">
        <pc:chgData name="Colvin, John" userId="4379f728-9248-4db3-8945-7ec9c1f37a22" providerId="ADAL" clId="{5B949EB1-3F11-4BEC-AEC2-A6A1B81121B0}" dt="2024-05-07T13:09:25.873" v="78" actId="47"/>
        <pc:sldMkLst>
          <pc:docMk/>
          <pc:sldMk cId="665143477" sldId="269"/>
        </pc:sldMkLst>
        <pc:spChg chg="mod">
          <ac:chgData name="Colvin, John" userId="4379f728-9248-4db3-8945-7ec9c1f37a22" providerId="ADAL" clId="{5B949EB1-3F11-4BEC-AEC2-A6A1B81121B0}" dt="2024-05-07T13:07:02.601" v="26"/>
          <ac:spMkLst>
            <pc:docMk/>
            <pc:sldMk cId="665143477" sldId="269"/>
            <ac:spMk id="2" creationId="{31F6FD97-E2D4-C2B5-EA52-56B69D913184}"/>
          </ac:spMkLst>
        </pc:spChg>
      </pc:sldChg>
      <pc:sldChg chg="del">
        <pc:chgData name="Colvin, John" userId="4379f728-9248-4db3-8945-7ec9c1f37a22" providerId="ADAL" clId="{5B949EB1-3F11-4BEC-AEC2-A6A1B81121B0}" dt="2024-05-07T12:53:44.384" v="4" actId="47"/>
        <pc:sldMkLst>
          <pc:docMk/>
          <pc:sldMk cId="3291659119" sldId="269"/>
        </pc:sldMkLst>
      </pc:sldChg>
      <pc:sldChg chg="del">
        <pc:chgData name="Colvin, John" userId="4379f728-9248-4db3-8945-7ec9c1f37a22" providerId="ADAL" clId="{5B949EB1-3F11-4BEC-AEC2-A6A1B81121B0}" dt="2024-05-07T12:53:44.384" v="4" actId="47"/>
        <pc:sldMkLst>
          <pc:docMk/>
          <pc:sldMk cId="2300451613" sldId="270"/>
        </pc:sldMkLst>
      </pc:sldChg>
      <pc:sldChg chg="modSp new del mod">
        <pc:chgData name="Colvin, John" userId="4379f728-9248-4db3-8945-7ec9c1f37a22" providerId="ADAL" clId="{5B949EB1-3F11-4BEC-AEC2-A6A1B81121B0}" dt="2024-05-07T13:09:13.677" v="75" actId="47"/>
        <pc:sldMkLst>
          <pc:docMk/>
          <pc:sldMk cId="3088021549" sldId="270"/>
        </pc:sldMkLst>
        <pc:spChg chg="mod">
          <ac:chgData name="Colvin, John" userId="4379f728-9248-4db3-8945-7ec9c1f37a22" providerId="ADAL" clId="{5B949EB1-3F11-4BEC-AEC2-A6A1B81121B0}" dt="2024-05-07T13:07:19.109" v="28"/>
          <ac:spMkLst>
            <pc:docMk/>
            <pc:sldMk cId="3088021549" sldId="270"/>
            <ac:spMk id="2" creationId="{008DA91D-3014-D2DE-DC16-BF69FEF6D77A}"/>
          </ac:spMkLst>
        </pc:spChg>
      </pc:sldChg>
      <pc:sldChg chg="modSp new del mod">
        <pc:chgData name="Colvin, John" userId="4379f728-9248-4db3-8945-7ec9c1f37a22" providerId="ADAL" clId="{5B949EB1-3F11-4BEC-AEC2-A6A1B81121B0}" dt="2024-05-07T13:09:20.193" v="76" actId="47"/>
        <pc:sldMkLst>
          <pc:docMk/>
          <pc:sldMk cId="1720878233" sldId="271"/>
        </pc:sldMkLst>
        <pc:spChg chg="mod">
          <ac:chgData name="Colvin, John" userId="4379f728-9248-4db3-8945-7ec9c1f37a22" providerId="ADAL" clId="{5B949EB1-3F11-4BEC-AEC2-A6A1B81121B0}" dt="2024-05-07T13:07:42.697" v="30"/>
          <ac:spMkLst>
            <pc:docMk/>
            <pc:sldMk cId="1720878233" sldId="271"/>
            <ac:spMk id="2" creationId="{74D30F29-C3D2-5786-E5A8-F38217259E89}"/>
          </ac:spMkLst>
        </pc:spChg>
      </pc:sldChg>
      <pc:sldChg chg="del">
        <pc:chgData name="Colvin, John" userId="4379f728-9248-4db3-8945-7ec9c1f37a22" providerId="ADAL" clId="{5B949EB1-3F11-4BEC-AEC2-A6A1B81121B0}" dt="2024-05-07T12:53:44.384" v="4" actId="47"/>
        <pc:sldMkLst>
          <pc:docMk/>
          <pc:sldMk cId="3171230551" sldId="271"/>
        </pc:sldMkLst>
      </pc:sldChg>
      <pc:sldChg chg="addSp delSp modSp new del mod">
        <pc:chgData name="Colvin, John" userId="4379f728-9248-4db3-8945-7ec9c1f37a22" providerId="ADAL" clId="{5B949EB1-3F11-4BEC-AEC2-A6A1B81121B0}" dt="2024-05-15T09:27:41.615" v="109" actId="47"/>
        <pc:sldMkLst>
          <pc:docMk/>
          <pc:sldMk cId="1952887230" sldId="272"/>
        </pc:sldMkLst>
        <pc:spChg chg="mod">
          <ac:chgData name="Colvin, John" userId="4379f728-9248-4db3-8945-7ec9c1f37a22" providerId="ADAL" clId="{5B949EB1-3F11-4BEC-AEC2-A6A1B81121B0}" dt="2024-05-07T13:09:24.680" v="77" actId="6549"/>
          <ac:spMkLst>
            <pc:docMk/>
            <pc:sldMk cId="1952887230" sldId="272"/>
            <ac:spMk id="2" creationId="{539C3777-520D-69A8-4970-92A9818D84DE}"/>
          </ac:spMkLst>
        </pc:spChg>
        <pc:spChg chg="mod">
          <ac:chgData name="Colvin, John" userId="4379f728-9248-4db3-8945-7ec9c1f37a22" providerId="ADAL" clId="{5B949EB1-3F11-4BEC-AEC2-A6A1B81121B0}" dt="2024-05-07T13:09:09.459" v="74"/>
          <ac:spMkLst>
            <pc:docMk/>
            <pc:sldMk cId="1952887230" sldId="272"/>
            <ac:spMk id="3" creationId="{6B794BDA-13F4-2177-CDD9-1BA6BB95760F}"/>
          </ac:spMkLst>
        </pc:spChg>
        <pc:spChg chg="add del">
          <ac:chgData name="Colvin, John" userId="4379f728-9248-4db3-8945-7ec9c1f37a22" providerId="ADAL" clId="{5B949EB1-3F11-4BEC-AEC2-A6A1B81121B0}" dt="2024-05-07T13:09:06.817" v="73" actId="22"/>
          <ac:spMkLst>
            <pc:docMk/>
            <pc:sldMk cId="1952887230" sldId="272"/>
            <ac:spMk id="5" creationId="{898EDBA6-77F1-91B6-B9DC-079FED3E9CF6}"/>
          </ac:spMkLst>
        </pc:spChg>
      </pc:sldChg>
      <pc:sldChg chg="del">
        <pc:chgData name="Colvin, John" userId="4379f728-9248-4db3-8945-7ec9c1f37a22" providerId="ADAL" clId="{5B949EB1-3F11-4BEC-AEC2-A6A1B81121B0}" dt="2024-05-07T12:53:44.384" v="4" actId="47"/>
        <pc:sldMkLst>
          <pc:docMk/>
          <pc:sldMk cId="3926218260" sldId="272"/>
        </pc:sldMkLst>
      </pc:sldChg>
      <pc:sldChg chg="del">
        <pc:chgData name="Colvin, John" userId="4379f728-9248-4db3-8945-7ec9c1f37a22" providerId="ADAL" clId="{5B949EB1-3F11-4BEC-AEC2-A6A1B81121B0}" dt="2024-05-07T12:53:44.384" v="4" actId="47"/>
        <pc:sldMkLst>
          <pc:docMk/>
          <pc:sldMk cId="343395363" sldId="273"/>
        </pc:sldMkLst>
      </pc:sldChg>
      <pc:sldChg chg="modSp new del mod">
        <pc:chgData name="Colvin, John" userId="4379f728-9248-4db3-8945-7ec9c1f37a22" providerId="ADAL" clId="{5B949EB1-3F11-4BEC-AEC2-A6A1B81121B0}" dt="2024-05-15T09:27:43.481" v="110" actId="47"/>
        <pc:sldMkLst>
          <pc:docMk/>
          <pc:sldMk cId="689996272" sldId="273"/>
        </pc:sldMkLst>
        <pc:spChg chg="mod">
          <ac:chgData name="Colvin, John" userId="4379f728-9248-4db3-8945-7ec9c1f37a22" providerId="ADAL" clId="{5B949EB1-3F11-4BEC-AEC2-A6A1B81121B0}" dt="2024-05-07T13:08:35.542" v="68"/>
          <ac:spMkLst>
            <pc:docMk/>
            <pc:sldMk cId="689996272" sldId="273"/>
            <ac:spMk id="2" creationId="{9FE6C807-F882-74B4-7EDA-A4568061BEBB}"/>
          </ac:spMkLst>
        </pc:spChg>
        <pc:spChg chg="mod">
          <ac:chgData name="Colvin, John" userId="4379f728-9248-4db3-8945-7ec9c1f37a22" providerId="ADAL" clId="{5B949EB1-3F11-4BEC-AEC2-A6A1B81121B0}" dt="2024-05-07T13:08:45.808" v="69"/>
          <ac:spMkLst>
            <pc:docMk/>
            <pc:sldMk cId="689996272" sldId="273"/>
            <ac:spMk id="3" creationId="{084E2287-1B13-DDDD-E007-DE70F66BF586}"/>
          </ac:spMkLst>
        </pc:spChg>
      </pc:sldChg>
      <pc:sldChg chg="del">
        <pc:chgData name="Colvin, John" userId="4379f728-9248-4db3-8945-7ec9c1f37a22" providerId="ADAL" clId="{5B949EB1-3F11-4BEC-AEC2-A6A1B81121B0}" dt="2024-05-07T12:53:44.384" v="4" actId="47"/>
        <pc:sldMkLst>
          <pc:docMk/>
          <pc:sldMk cId="1721052718" sldId="274"/>
        </pc:sldMkLst>
      </pc:sldChg>
      <pc:sldChg chg="modSp new del mod">
        <pc:chgData name="Colvin, John" userId="4379f728-9248-4db3-8945-7ec9c1f37a22" providerId="ADAL" clId="{5B949EB1-3F11-4BEC-AEC2-A6A1B81121B0}" dt="2024-05-15T09:27:45.192" v="111" actId="47"/>
        <pc:sldMkLst>
          <pc:docMk/>
          <pc:sldMk cId="2890403550" sldId="274"/>
        </pc:sldMkLst>
        <pc:spChg chg="mod">
          <ac:chgData name="Colvin, John" userId="4379f728-9248-4db3-8945-7ec9c1f37a22" providerId="ADAL" clId="{5B949EB1-3F11-4BEC-AEC2-A6A1B81121B0}" dt="2024-05-07T13:09:45.683" v="80"/>
          <ac:spMkLst>
            <pc:docMk/>
            <pc:sldMk cId="2890403550" sldId="274"/>
            <ac:spMk id="2" creationId="{4B984C5A-10D9-B1CD-7102-E11463E04EA1}"/>
          </ac:spMkLst>
        </pc:spChg>
        <pc:spChg chg="mod">
          <ac:chgData name="Colvin, John" userId="4379f728-9248-4db3-8945-7ec9c1f37a22" providerId="ADAL" clId="{5B949EB1-3F11-4BEC-AEC2-A6A1B81121B0}" dt="2024-05-07T13:10:03.581" v="85"/>
          <ac:spMkLst>
            <pc:docMk/>
            <pc:sldMk cId="2890403550" sldId="274"/>
            <ac:spMk id="3" creationId="{62A00393-9017-D89B-ED55-6D8CC6838D3A}"/>
          </ac:spMkLst>
        </pc:spChg>
      </pc:sldChg>
      <pc:sldChg chg="del">
        <pc:chgData name="Colvin, John" userId="4379f728-9248-4db3-8945-7ec9c1f37a22" providerId="ADAL" clId="{5B949EB1-3F11-4BEC-AEC2-A6A1B81121B0}" dt="2024-05-07T12:53:44.384" v="4" actId="47"/>
        <pc:sldMkLst>
          <pc:docMk/>
          <pc:sldMk cId="1650996083" sldId="275"/>
        </pc:sldMkLst>
      </pc:sldChg>
      <pc:sldChg chg="modSp new del mod">
        <pc:chgData name="Colvin, John" userId="4379f728-9248-4db3-8945-7ec9c1f37a22" providerId="ADAL" clId="{5B949EB1-3F11-4BEC-AEC2-A6A1B81121B0}" dt="2024-05-15T09:27:46.515" v="112" actId="47"/>
        <pc:sldMkLst>
          <pc:docMk/>
          <pc:sldMk cId="2605138668" sldId="275"/>
        </pc:sldMkLst>
        <pc:spChg chg="mod">
          <ac:chgData name="Colvin, John" userId="4379f728-9248-4db3-8945-7ec9c1f37a22" providerId="ADAL" clId="{5B949EB1-3F11-4BEC-AEC2-A6A1B81121B0}" dt="2024-05-07T13:10:20.255" v="86"/>
          <ac:spMkLst>
            <pc:docMk/>
            <pc:sldMk cId="2605138668" sldId="275"/>
            <ac:spMk id="2" creationId="{9ADF3E46-9A7F-2DC1-8A0D-2FFA92B0CA85}"/>
          </ac:spMkLst>
        </pc:spChg>
        <pc:spChg chg="mod">
          <ac:chgData name="Colvin, John" userId="4379f728-9248-4db3-8945-7ec9c1f37a22" providerId="ADAL" clId="{5B949EB1-3F11-4BEC-AEC2-A6A1B81121B0}" dt="2024-05-07T13:10:39.450" v="88"/>
          <ac:spMkLst>
            <pc:docMk/>
            <pc:sldMk cId="2605138668" sldId="275"/>
            <ac:spMk id="3" creationId="{9320E1F6-55EE-C070-0125-DE68A8F98E26}"/>
          </ac:spMkLst>
        </pc:spChg>
      </pc:sldChg>
      <pc:sldChg chg="modSp new del mod">
        <pc:chgData name="Colvin, John" userId="4379f728-9248-4db3-8945-7ec9c1f37a22" providerId="ADAL" clId="{5B949EB1-3F11-4BEC-AEC2-A6A1B81121B0}" dt="2024-05-15T09:27:47.671" v="113" actId="47"/>
        <pc:sldMkLst>
          <pc:docMk/>
          <pc:sldMk cId="478208534" sldId="276"/>
        </pc:sldMkLst>
        <pc:spChg chg="mod">
          <ac:chgData name="Colvin, John" userId="4379f728-9248-4db3-8945-7ec9c1f37a22" providerId="ADAL" clId="{5B949EB1-3F11-4BEC-AEC2-A6A1B81121B0}" dt="2024-05-07T13:10:53.426" v="89"/>
          <ac:spMkLst>
            <pc:docMk/>
            <pc:sldMk cId="478208534" sldId="276"/>
            <ac:spMk id="2" creationId="{4C587E49-1B2A-D66C-AB53-CC1C3CAEBD3A}"/>
          </ac:spMkLst>
        </pc:spChg>
        <pc:spChg chg="mod">
          <ac:chgData name="Colvin, John" userId="4379f728-9248-4db3-8945-7ec9c1f37a22" providerId="ADAL" clId="{5B949EB1-3F11-4BEC-AEC2-A6A1B81121B0}" dt="2024-05-07T13:11:04.388" v="92"/>
          <ac:spMkLst>
            <pc:docMk/>
            <pc:sldMk cId="478208534" sldId="276"/>
            <ac:spMk id="3" creationId="{1370B4C9-69A1-5050-74F7-918B637B2D58}"/>
          </ac:spMkLst>
        </pc:spChg>
      </pc:sldChg>
      <pc:sldChg chg="del">
        <pc:chgData name="Colvin, John" userId="4379f728-9248-4db3-8945-7ec9c1f37a22" providerId="ADAL" clId="{5B949EB1-3F11-4BEC-AEC2-A6A1B81121B0}" dt="2024-05-07T12:53:44.384" v="4" actId="47"/>
        <pc:sldMkLst>
          <pc:docMk/>
          <pc:sldMk cId="2520678524" sldId="276"/>
        </pc:sldMkLst>
      </pc:sldChg>
      <pc:sldChg chg="modSp new mod">
        <pc:chgData name="Colvin, John" userId="4379f728-9248-4db3-8945-7ec9c1f37a22" providerId="ADAL" clId="{5B949EB1-3F11-4BEC-AEC2-A6A1B81121B0}" dt="2024-05-07T13:12:10.567" v="104" actId="20577"/>
        <pc:sldMkLst>
          <pc:docMk/>
          <pc:sldMk cId="1930065181" sldId="277"/>
        </pc:sldMkLst>
        <pc:spChg chg="mod">
          <ac:chgData name="Colvin, John" userId="4379f728-9248-4db3-8945-7ec9c1f37a22" providerId="ADAL" clId="{5B949EB1-3F11-4BEC-AEC2-A6A1B81121B0}" dt="2024-05-07T13:12:10.567" v="104" actId="20577"/>
          <ac:spMkLst>
            <pc:docMk/>
            <pc:sldMk cId="1930065181" sldId="277"/>
            <ac:spMk id="2" creationId="{896E48C4-F787-3146-9D55-C2A96982A2AD}"/>
          </ac:spMkLst>
        </pc:spChg>
      </pc:sldChg>
      <pc:sldChg chg="del">
        <pc:chgData name="Colvin, John" userId="4379f728-9248-4db3-8945-7ec9c1f37a22" providerId="ADAL" clId="{5B949EB1-3F11-4BEC-AEC2-A6A1B81121B0}" dt="2024-05-07T12:53:44.384" v="4" actId="47"/>
        <pc:sldMkLst>
          <pc:docMk/>
          <pc:sldMk cId="3674082811" sldId="277"/>
        </pc:sldMkLst>
      </pc:sldChg>
      <pc:sldChg chg="del">
        <pc:chgData name="Colvin, John" userId="4379f728-9248-4db3-8945-7ec9c1f37a22" providerId="ADAL" clId="{5B949EB1-3F11-4BEC-AEC2-A6A1B81121B0}" dt="2024-05-07T12:53:44.384" v="4" actId="47"/>
        <pc:sldMkLst>
          <pc:docMk/>
          <pc:sldMk cId="3506413613" sldId="278"/>
        </pc:sldMkLst>
      </pc:sldChg>
      <pc:sldChg chg="del">
        <pc:chgData name="Colvin, John" userId="4379f728-9248-4db3-8945-7ec9c1f37a22" providerId="ADAL" clId="{5B949EB1-3F11-4BEC-AEC2-A6A1B81121B0}" dt="2024-05-07T12:53:44.384" v="4" actId="47"/>
        <pc:sldMkLst>
          <pc:docMk/>
          <pc:sldMk cId="27413400" sldId="279"/>
        </pc:sldMkLst>
      </pc:sldChg>
      <pc:sldChg chg="del">
        <pc:chgData name="Colvin, John" userId="4379f728-9248-4db3-8945-7ec9c1f37a22" providerId="ADAL" clId="{5B949EB1-3F11-4BEC-AEC2-A6A1B81121B0}" dt="2024-05-07T12:53:44.384" v="4" actId="47"/>
        <pc:sldMkLst>
          <pc:docMk/>
          <pc:sldMk cId="109472517" sldId="280"/>
        </pc:sldMkLst>
      </pc:sldChg>
      <pc:sldChg chg="del">
        <pc:chgData name="Colvin, John" userId="4379f728-9248-4db3-8945-7ec9c1f37a22" providerId="ADAL" clId="{5B949EB1-3F11-4BEC-AEC2-A6A1B81121B0}" dt="2024-05-07T12:53:44.384" v="4" actId="47"/>
        <pc:sldMkLst>
          <pc:docMk/>
          <pc:sldMk cId="3863678621" sldId="281"/>
        </pc:sldMkLst>
      </pc:sldChg>
      <pc:sldChg chg="del">
        <pc:chgData name="Colvin, John" userId="4379f728-9248-4db3-8945-7ec9c1f37a22" providerId="ADAL" clId="{5B949EB1-3F11-4BEC-AEC2-A6A1B81121B0}" dt="2024-05-07T12:53:44.384" v="4" actId="47"/>
        <pc:sldMkLst>
          <pc:docMk/>
          <pc:sldMk cId="2490132089" sldId="282"/>
        </pc:sldMkLst>
      </pc:sldChg>
      <pc:sldChg chg="del">
        <pc:chgData name="Colvin, John" userId="4379f728-9248-4db3-8945-7ec9c1f37a22" providerId="ADAL" clId="{5B949EB1-3F11-4BEC-AEC2-A6A1B81121B0}" dt="2024-05-07T12:53:44.384" v="4" actId="47"/>
        <pc:sldMkLst>
          <pc:docMk/>
          <pc:sldMk cId="2685396305" sldId="283"/>
        </pc:sldMkLst>
      </pc:sldChg>
      <pc:sldChg chg="del">
        <pc:chgData name="Colvin, John" userId="4379f728-9248-4db3-8945-7ec9c1f37a22" providerId="ADAL" clId="{5B949EB1-3F11-4BEC-AEC2-A6A1B81121B0}" dt="2024-05-07T12:53:44.384" v="4" actId="47"/>
        <pc:sldMkLst>
          <pc:docMk/>
          <pc:sldMk cId="903474187" sldId="284"/>
        </pc:sldMkLst>
      </pc:sldChg>
      <pc:sldChg chg="del">
        <pc:chgData name="Colvin, John" userId="4379f728-9248-4db3-8945-7ec9c1f37a22" providerId="ADAL" clId="{5B949EB1-3F11-4BEC-AEC2-A6A1B81121B0}" dt="2024-05-07T12:53:44.384" v="4" actId="47"/>
        <pc:sldMkLst>
          <pc:docMk/>
          <pc:sldMk cId="1810336490" sldId="285"/>
        </pc:sldMkLst>
      </pc:sldChg>
      <pc:sldChg chg="del">
        <pc:chgData name="Colvin, John" userId="4379f728-9248-4db3-8945-7ec9c1f37a22" providerId="ADAL" clId="{5B949EB1-3F11-4BEC-AEC2-A6A1B81121B0}" dt="2024-05-07T12:53:44.384" v="4" actId="47"/>
        <pc:sldMkLst>
          <pc:docMk/>
          <pc:sldMk cId="2296193345" sldId="286"/>
        </pc:sldMkLst>
      </pc:sldChg>
      <pc:sldChg chg="del">
        <pc:chgData name="Colvin, John" userId="4379f728-9248-4db3-8945-7ec9c1f37a22" providerId="ADAL" clId="{5B949EB1-3F11-4BEC-AEC2-A6A1B81121B0}" dt="2024-05-07T12:53:44.384" v="4" actId="47"/>
        <pc:sldMkLst>
          <pc:docMk/>
          <pc:sldMk cId="2593164981" sldId="287"/>
        </pc:sldMkLst>
      </pc:sldChg>
      <pc:sldChg chg="del">
        <pc:chgData name="Colvin, John" userId="4379f728-9248-4db3-8945-7ec9c1f37a22" providerId="ADAL" clId="{5B949EB1-3F11-4BEC-AEC2-A6A1B81121B0}" dt="2024-05-07T12:53:44.384" v="4" actId="47"/>
        <pc:sldMkLst>
          <pc:docMk/>
          <pc:sldMk cId="159751996" sldId="288"/>
        </pc:sldMkLst>
      </pc:sldChg>
      <pc:sldChg chg="add del">
        <pc:chgData name="Colvin, John" userId="4379f728-9248-4db3-8945-7ec9c1f37a22" providerId="ADAL" clId="{5B949EB1-3F11-4BEC-AEC2-A6A1B81121B0}" dt="2024-05-15T09:27:53.964" v="117" actId="47"/>
        <pc:sldMkLst>
          <pc:docMk/>
          <pc:sldMk cId="1521419800" sldId="288"/>
        </pc:sldMkLst>
      </pc:sldChg>
      <pc:sldChg chg="del">
        <pc:chgData name="Colvin, John" userId="4379f728-9248-4db3-8945-7ec9c1f37a22" providerId="ADAL" clId="{5B949EB1-3F11-4BEC-AEC2-A6A1B81121B0}" dt="2024-05-07T12:53:44.384" v="4" actId="47"/>
        <pc:sldMkLst>
          <pc:docMk/>
          <pc:sldMk cId="1916022139" sldId="289"/>
        </pc:sldMkLst>
      </pc:sldChg>
      <pc:sldChg chg="add del">
        <pc:chgData name="Colvin, John" userId="4379f728-9248-4db3-8945-7ec9c1f37a22" providerId="ADAL" clId="{5B949EB1-3F11-4BEC-AEC2-A6A1B81121B0}" dt="2024-05-15T09:27:02.962" v="108" actId="47"/>
        <pc:sldMkLst>
          <pc:docMk/>
          <pc:sldMk cId="2999191402" sldId="289"/>
        </pc:sldMkLst>
      </pc:sldChg>
      <pc:sldChg chg="del">
        <pc:chgData name="Colvin, John" userId="4379f728-9248-4db3-8945-7ec9c1f37a22" providerId="ADAL" clId="{5B949EB1-3F11-4BEC-AEC2-A6A1B81121B0}" dt="2024-05-07T12:53:44.384" v="4" actId="47"/>
        <pc:sldMkLst>
          <pc:docMk/>
          <pc:sldMk cId="482833223" sldId="290"/>
        </pc:sldMkLst>
      </pc:sldChg>
      <pc:sldChg chg="del">
        <pc:chgData name="Colvin, John" userId="4379f728-9248-4db3-8945-7ec9c1f37a22" providerId="ADAL" clId="{5B949EB1-3F11-4BEC-AEC2-A6A1B81121B0}" dt="2024-05-07T12:53:44.384" v="4" actId="47"/>
        <pc:sldMkLst>
          <pc:docMk/>
          <pc:sldMk cId="347332205" sldId="291"/>
        </pc:sldMkLst>
      </pc:sldChg>
      <pc:sldChg chg="del">
        <pc:chgData name="Colvin, John" userId="4379f728-9248-4db3-8945-7ec9c1f37a22" providerId="ADAL" clId="{5B949EB1-3F11-4BEC-AEC2-A6A1B81121B0}" dt="2024-05-07T12:53:44.384" v="4" actId="47"/>
        <pc:sldMkLst>
          <pc:docMk/>
          <pc:sldMk cId="2598296392" sldId="292"/>
        </pc:sldMkLst>
      </pc:sldChg>
      <pc:sldChg chg="del">
        <pc:chgData name="Colvin, John" userId="4379f728-9248-4db3-8945-7ec9c1f37a22" providerId="ADAL" clId="{5B949EB1-3F11-4BEC-AEC2-A6A1B81121B0}" dt="2024-05-07T12:53:44.384" v="4" actId="47"/>
        <pc:sldMkLst>
          <pc:docMk/>
          <pc:sldMk cId="1447067556"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412AC-3FE4-46C3-8CB7-D68D933F9C9D}" type="datetimeFigureOut">
              <a:rPr lang="en-GB" smtClean="0"/>
              <a:t>15/05/2024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60C87-9347-4C85-83FD-74CAF97BAC16}" type="slidenum">
              <a:rPr lang="en-GB" smtClean="0"/>
              <a:t>‹#›</a:t>
            </a:fld>
            <a:endParaRPr lang="en-GB"/>
          </a:p>
        </p:txBody>
      </p:sp>
    </p:spTree>
    <p:extLst>
      <p:ext uri="{BB962C8B-B14F-4D97-AF65-F5344CB8AC3E}">
        <p14:creationId xmlns:p14="http://schemas.microsoft.com/office/powerpoint/2010/main" val="97390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killsyouneed.com/ps/reflective-practice.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skillsyouneed.com/learn/quantitative-and-qualitative.html#ixzz40SxYY76I"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a:t>
            </a:fld>
            <a:endParaRPr lang="en-GB"/>
          </a:p>
        </p:txBody>
      </p:sp>
    </p:spTree>
    <p:extLst>
      <p:ext uri="{BB962C8B-B14F-4D97-AF65-F5344CB8AC3E}">
        <p14:creationId xmlns:p14="http://schemas.microsoft.com/office/powerpoint/2010/main" val="244261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owever</a:t>
            </a:r>
            <a:r>
              <a:rPr lang="en-GB" dirty="0"/>
              <a:t>, there are some pitfalls to qualitative research, such as:</a:t>
            </a:r>
          </a:p>
          <a:p>
            <a:r>
              <a:rPr lang="en-GB" b="1" dirty="0"/>
              <a:t>If respondents do not see a value for them in the research, they may provide inaccurate or false information.</a:t>
            </a:r>
            <a:r>
              <a:rPr lang="en-GB" dirty="0"/>
              <a:t> They may also say what they think the researcher wishes to hear. Qualitative researchers therefore need to take the time to build relationships with their research subjects and always be aware of this potential.</a:t>
            </a:r>
          </a:p>
          <a:p>
            <a:r>
              <a:rPr lang="en-GB" b="1" dirty="0"/>
              <a:t>Although ethics are an issue for any type of research, there may be particular difficulties with qualitative research because the researcher may be party to confidential information.</a:t>
            </a:r>
            <a:r>
              <a:rPr lang="en-GB" dirty="0"/>
              <a:t> It is important always to bear in mind that you must do no harm to your research subjects.</a:t>
            </a:r>
          </a:p>
          <a:p>
            <a:r>
              <a:rPr lang="en-GB" b="1" dirty="0"/>
              <a:t>It is generally harder for qualitative researchers to remain apart from their work.</a:t>
            </a:r>
            <a:r>
              <a:rPr lang="en-GB" dirty="0"/>
              <a:t> By the nature of their study, they are involved with people. It is therefore helpful to develop habits of reflecting on your part in the work and how this may affect the research. See our page on </a:t>
            </a:r>
            <a:r>
              <a:rPr lang="en-GB" b="1" dirty="0">
                <a:hlinkClick r:id="rId3"/>
              </a:rPr>
              <a:t>Reflective Practice</a:t>
            </a:r>
            <a:r>
              <a:rPr lang="en-GB" dirty="0"/>
              <a:t> for more.</a:t>
            </a:r>
          </a:p>
          <a:p>
            <a:br>
              <a:rPr lang="en-GB" sz="1200" u="none" strike="noStrike" kern="1200" dirty="0">
                <a:solidFill>
                  <a:schemeClr val="tx1"/>
                </a:solidFill>
                <a:effectLst/>
                <a:latin typeface="+mn-lt"/>
                <a:ea typeface="+mn-ea"/>
                <a:cs typeface="+mn-cs"/>
              </a:rPr>
            </a:br>
            <a:r>
              <a:rPr lang="en-GB" sz="1200" u="none" strike="noStrike" kern="1200" dirty="0">
                <a:solidFill>
                  <a:schemeClr val="tx1"/>
                </a:solidFill>
                <a:effectLst/>
                <a:latin typeface="+mn-lt"/>
                <a:ea typeface="+mn-ea"/>
                <a:cs typeface="+mn-cs"/>
              </a:rPr>
              <a:t>Find more at: </a:t>
            </a:r>
            <a:r>
              <a:rPr lang="en-GB" sz="1200" u="none" strike="noStrike" kern="1200" dirty="0">
                <a:solidFill>
                  <a:schemeClr val="tx1"/>
                </a:solidFill>
                <a:effectLst/>
                <a:latin typeface="+mn-lt"/>
                <a:ea typeface="+mn-ea"/>
                <a:cs typeface="+mn-cs"/>
                <a:hlinkClick r:id="rId4"/>
              </a:rPr>
              <a:t>http://www.skillsyouneed.com/learn/quantitative-and-qualitative.html#ixzz40SxYY76I</a:t>
            </a:r>
            <a:br>
              <a:rPr lang="en-GB" sz="1200" u="none" strike="noStrike" kern="1200" dirty="0">
                <a:solidFill>
                  <a:schemeClr val="tx1"/>
                </a:solidFill>
                <a:effectLst/>
                <a:latin typeface="+mn-lt"/>
                <a:ea typeface="+mn-ea"/>
                <a:cs typeface="+mn-cs"/>
              </a:rPr>
            </a:br>
            <a:endParaRPr lang="en-GB" sz="120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4</a:t>
            </a:fld>
            <a:endParaRPr lang="en-GB"/>
          </a:p>
        </p:txBody>
      </p:sp>
    </p:spTree>
    <p:extLst>
      <p:ext uri="{BB962C8B-B14F-4D97-AF65-F5344CB8AC3E}">
        <p14:creationId xmlns:p14="http://schemas.microsoft.com/office/powerpoint/2010/main" val="322998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 Content Analysis</a:t>
            </a:r>
          </a:p>
          <a:p>
            <a:r>
              <a:rPr lang="en-GB" b="1" dirty="0"/>
              <a:t>Here, you start with some ideas about hypotheses or themes that might emerge, and look for them in the data that you have collected.</a:t>
            </a:r>
            <a:r>
              <a:rPr lang="en-GB" dirty="0"/>
              <a:t> You might, for example, use a colour-coding or numbering system to identify text about the different themes, grouping together ideas and gathering evidence about views on each theme.</a:t>
            </a:r>
          </a:p>
          <a:p>
            <a:br>
              <a:rPr lang="en-GB" b="1" dirty="0"/>
            </a:br>
            <a:r>
              <a:rPr lang="en-GB" b="1" dirty="0"/>
              <a:t>2. Grounded Analysis</a:t>
            </a:r>
          </a:p>
          <a:p>
            <a:r>
              <a:rPr lang="en-GB" dirty="0"/>
              <a:t>This is similar to content analysis, in that it uses similar techniques for coding. However,</a:t>
            </a:r>
            <a:r>
              <a:rPr lang="en-GB" b="1" dirty="0"/>
              <a:t> in grounded analysis, you do not start from a defined point. Instead, you allow the data to ‘speak for itself’, with themes emerging from the discussions and conversations.</a:t>
            </a:r>
            <a:r>
              <a:rPr lang="en-GB" dirty="0"/>
              <a:t> In practice, this may be much harder to achieve because it requires you to put aside what you have read and simply concentrate on the data. </a:t>
            </a:r>
          </a:p>
          <a:p>
            <a:r>
              <a:rPr lang="en-GB" dirty="0"/>
              <a:t>Some people, such as Myers-Briggs 'P' types, may find this form of analysis much easier to achieve than others. </a:t>
            </a:r>
            <a:endParaRPr lang="en-GB" b="1" dirty="0"/>
          </a:p>
          <a:p>
            <a:endParaRPr lang="en-GB" b="1" dirty="0"/>
          </a:p>
          <a:p>
            <a:r>
              <a:rPr lang="en-GB" b="1" dirty="0"/>
              <a:t>3. Social Network Analysis</a:t>
            </a:r>
          </a:p>
          <a:p>
            <a:r>
              <a:rPr lang="en-GB" b="1" dirty="0"/>
              <a:t>This form of analysis examines the links between individuals as a way of understanding what motivates behaviour.</a:t>
            </a:r>
            <a:r>
              <a:rPr lang="en-GB" dirty="0"/>
              <a:t> </a:t>
            </a:r>
          </a:p>
          <a:p>
            <a:r>
              <a:rPr lang="en-GB" dirty="0"/>
              <a:t>It has been used, for example, as a way of understanding why some people are more successful at work than others, and why some children were more likely to run away from home. This type of analysis may be most useful in combination with other methods, for example after some kind of content or grounded analysis to identify common themes about relationships. It’s often helpful to use a visual approach to this kind of analysis to generate a network diagram showing the relationships between members of a network.</a:t>
            </a:r>
          </a:p>
          <a:p>
            <a:br>
              <a:rPr lang="en-GB" b="1" dirty="0"/>
            </a:br>
            <a:r>
              <a:rPr lang="en-GB" b="1" dirty="0"/>
              <a:t>4. Discourse Analysis</a:t>
            </a:r>
          </a:p>
          <a:p>
            <a:r>
              <a:rPr lang="en-GB" b="1" dirty="0"/>
              <a:t>This approach not only analyses conversation, but also takes into account the social context in which the conversation occurs</a:t>
            </a:r>
            <a:r>
              <a:rPr lang="en-GB" dirty="0"/>
              <a:t>, including previous conversations, power relationships and the concept of individual identity. It may also include analysis of written sources, such as emails or letters, and body language to give a rich source of data surrounding the actual words used. </a:t>
            </a:r>
          </a:p>
          <a:p>
            <a:br>
              <a:rPr lang="en-GB" b="1" dirty="0"/>
            </a:br>
            <a:r>
              <a:rPr lang="en-GB" b="1" dirty="0"/>
              <a:t>5. Narrative Analysis</a:t>
            </a:r>
          </a:p>
          <a:p>
            <a:r>
              <a:rPr lang="en-GB" b="1" dirty="0"/>
              <a:t>This looks at the way in which stories are told within an organisation or society to try to understand more about the way in which people think and are organised within groups.</a:t>
            </a:r>
            <a:r>
              <a:rPr lang="en-GB" dirty="0"/>
              <a:t> </a:t>
            </a:r>
          </a:p>
          <a:p>
            <a:r>
              <a:rPr lang="en-GB" dirty="0"/>
              <a:t>There are four main types of narrative: </a:t>
            </a:r>
          </a:p>
          <a:p>
            <a:r>
              <a:rPr lang="en-GB" b="1" dirty="0"/>
              <a:t>bureaucratic</a:t>
            </a:r>
            <a:r>
              <a:rPr lang="en-GB" dirty="0"/>
              <a:t>, which is highly structured and logical, and often about imposing control;</a:t>
            </a:r>
          </a:p>
          <a:p>
            <a:r>
              <a:rPr lang="en-GB" b="1" dirty="0"/>
              <a:t>quest</a:t>
            </a:r>
            <a:r>
              <a:rPr lang="en-GB" dirty="0"/>
              <a:t>, where the ambition is to have the most compelling story and lead others to success;</a:t>
            </a:r>
          </a:p>
          <a:p>
            <a:r>
              <a:rPr lang="en-GB" b="1" dirty="0"/>
              <a:t>chaos</a:t>
            </a:r>
            <a:r>
              <a:rPr lang="en-GB" dirty="0"/>
              <a:t>, where the story is lived, rather than told; and</a:t>
            </a:r>
          </a:p>
          <a:p>
            <a:r>
              <a:rPr lang="en-GB" b="1" dirty="0"/>
              <a:t>postmodern</a:t>
            </a:r>
            <a:r>
              <a:rPr lang="en-GB" dirty="0"/>
              <a:t>, which is rather like chaos narratives, in that it is lived, but where the ‘narrator’ is aware of the story and what they are trying to achieve.</a:t>
            </a:r>
          </a:p>
          <a:p>
            <a:br>
              <a:rPr lang="en-GB" b="1" dirty="0"/>
            </a:br>
            <a:r>
              <a:rPr lang="en-GB" b="1" dirty="0"/>
              <a:t>6. Conversation Analysis</a:t>
            </a:r>
          </a:p>
          <a:p>
            <a:r>
              <a:rPr lang="en-GB" b="1" dirty="0"/>
              <a:t>This is largely used in ethnographic research. It assumes that conversations are all governed by rules and patterns which remain the same whoever is talking.</a:t>
            </a:r>
            <a:r>
              <a:rPr lang="en-GB" dirty="0"/>
              <a:t> It also assumes that what is said can only be understood by looking at what went before and after. </a:t>
            </a:r>
          </a:p>
          <a:p>
            <a:r>
              <a:rPr lang="en-GB" dirty="0"/>
              <a:t>Conversation analysis requires a detailed examination of the data, including exactly which words are used, in what order, whether speakers overlap their speech, and where the emphasis is placed. There are therefore detailed conventions used in transcribing for conversation analysis.</a:t>
            </a:r>
          </a:p>
          <a:p>
            <a:endParaRPr lang="en-GB" sz="120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6</a:t>
            </a:fld>
            <a:endParaRPr lang="en-GB"/>
          </a:p>
        </p:txBody>
      </p:sp>
    </p:spTree>
    <p:extLst>
      <p:ext uri="{BB962C8B-B14F-4D97-AF65-F5344CB8AC3E}">
        <p14:creationId xmlns:p14="http://schemas.microsoft.com/office/powerpoint/2010/main" val="415583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http://www.crec.co.uk/docs/Trustworthypaper.pdf </a:t>
            </a:r>
          </a:p>
          <a:p>
            <a:endParaRPr lang="en-GB" dirty="0"/>
          </a:p>
          <a:p>
            <a:r>
              <a:rPr lang="en-GB" b="1" dirty="0"/>
              <a:t>Lincoln and Guba's Evaluative Criteria</a:t>
            </a:r>
          </a:p>
          <a:p>
            <a:r>
              <a:rPr lang="en-GB" dirty="0"/>
              <a:t>Lincoln and Guba posit that trustworthiness of a research study is important to evaluating its worth.  Trustworthiness involves establishing:</a:t>
            </a:r>
          </a:p>
          <a:p>
            <a:r>
              <a:rPr lang="en-GB" b="1" dirty="0"/>
              <a:t>Credibility</a:t>
            </a:r>
            <a:r>
              <a:rPr lang="en-GB" dirty="0"/>
              <a:t> - confidence in the 'truth' of the findings</a:t>
            </a:r>
          </a:p>
          <a:p>
            <a:r>
              <a:rPr lang="en-GB" b="1" dirty="0"/>
              <a:t>Transferability</a:t>
            </a:r>
            <a:r>
              <a:rPr lang="en-GB" dirty="0"/>
              <a:t> - showing that the findings have </a:t>
            </a:r>
            <a:r>
              <a:rPr lang="en-GB" dirty="0" err="1"/>
              <a:t>applicablity</a:t>
            </a:r>
            <a:r>
              <a:rPr lang="en-GB" dirty="0"/>
              <a:t> in other contexts</a:t>
            </a:r>
          </a:p>
          <a:p>
            <a:r>
              <a:rPr lang="en-GB" b="1" dirty="0"/>
              <a:t>Dependability</a:t>
            </a:r>
            <a:r>
              <a:rPr lang="en-GB" dirty="0"/>
              <a:t> - showing that the findings are consistent and could be repeated</a:t>
            </a:r>
          </a:p>
          <a:p>
            <a:r>
              <a:rPr lang="en-GB" b="1" dirty="0"/>
              <a:t>Confirmability</a:t>
            </a:r>
            <a:r>
              <a:rPr lang="en-GB" dirty="0"/>
              <a:t> - a degree of </a:t>
            </a:r>
            <a:r>
              <a:rPr lang="en-GB" dirty="0" err="1"/>
              <a:t>neutraility</a:t>
            </a:r>
            <a:r>
              <a:rPr lang="en-GB" dirty="0"/>
              <a:t> or the extent to which the findings of a study are shaped by the respondents and not researcher bias, motivation, or interest.</a:t>
            </a:r>
          </a:p>
          <a:p>
            <a:r>
              <a:rPr lang="en-GB" dirty="0"/>
              <a:t>http://www.qualres.org/HomeLinc-3684.html </a:t>
            </a:r>
          </a:p>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11</a:t>
            </a:fld>
            <a:endParaRPr lang="en-GB"/>
          </a:p>
        </p:txBody>
      </p:sp>
    </p:spTree>
    <p:extLst>
      <p:ext uri="{BB962C8B-B14F-4D97-AF65-F5344CB8AC3E}">
        <p14:creationId xmlns:p14="http://schemas.microsoft.com/office/powerpoint/2010/main" val="280057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4050"/>
                </a:solidFill>
                <a:latin typeface="Krana Fat B" panose="00000B00000000000000" pitchFamily="50"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6097EE0-FBEF-47EB-A617-829C2FCB80D8}"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353940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9235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3532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81461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6097EE0-FBEF-47EB-A617-829C2FCB80D8}"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18832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97EE0-FBEF-47EB-A617-829C2FCB80D8}" type="datetimeFigureOut">
              <a:rPr lang="en-GB" smtClean="0"/>
              <a:t>15/05/2024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8246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97EE0-FBEF-47EB-A617-829C2FCB80D8}" type="datetimeFigureOut">
              <a:rPr lang="en-GB" smtClean="0"/>
              <a:t>15/05/2024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4983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97EE0-FBEF-47EB-A617-829C2FCB80D8}" type="datetimeFigureOut">
              <a:rPr lang="en-GB" smtClean="0"/>
              <a:t>15/05/2024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16004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97EE0-FBEF-47EB-A617-829C2FCB80D8}" type="datetimeFigureOut">
              <a:rPr lang="en-GB" smtClean="0"/>
              <a:t>15/05/2024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6716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97EE0-FBEF-47EB-A617-829C2FCB80D8}" type="datetimeFigureOut">
              <a:rPr lang="en-GB" smtClean="0"/>
              <a:t>15/05/2024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13583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97EE0-FBEF-47EB-A617-829C2FCB80D8}" type="datetimeFigureOut">
              <a:rPr lang="en-GB" smtClean="0"/>
              <a:t>15/05/2024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9754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97EE0-FBEF-47EB-A617-829C2FCB80D8}" type="datetimeFigureOut">
              <a:rPr lang="en-GB" smtClean="0"/>
              <a:pPr/>
              <a:t>15/05/2024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RM 2024</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pic>
        <p:nvPicPr>
          <p:cNvPr id="7" name="Picture 6" descr="Icon&#10;&#10;Description automatically generated">
            <a:extLst>
              <a:ext uri="{FF2B5EF4-FFF2-40B4-BE49-F238E27FC236}">
                <a16:creationId xmlns:a16="http://schemas.microsoft.com/office/drawing/2014/main" id="{DC492D0D-059B-CFF8-DAC0-92B90801797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2450769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4050"/>
          </a:solidFill>
          <a:latin typeface="Krana Fat B" panose="00000B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ooks.google.com/books?hl=en&amp;lr=&amp;id=2oA9aWlNeooC&amp;oi=fnd&amp;pg=PA5&amp;sig=GoKaBo0eIoPy4qeqRyuozZo1CqM&amp;dq=naturalistic+inquiry&amp;prev=http://scholar.google.com/scholar?q%3Dnaturalistic%2Binquiry%26num%3D100%26hl%3Den%26lr%3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oro.open.ac.uk/35077/" TargetMode="Externa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gital financial graph">
            <a:extLst>
              <a:ext uri="{FF2B5EF4-FFF2-40B4-BE49-F238E27FC236}">
                <a16:creationId xmlns:a16="http://schemas.microsoft.com/office/drawing/2014/main" id="{9BA30A23-E1B5-F422-0278-6E679151AB3E}"/>
              </a:ext>
            </a:extLst>
          </p:cNvPr>
          <p:cNvPicPr>
            <a:picLocks noChangeAspect="1"/>
          </p:cNvPicPr>
          <p:nvPr/>
        </p:nvPicPr>
        <p:blipFill rotWithShape="1">
          <a:blip r:embed="rId3"/>
          <a:srcRect l="25"/>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A435A76B-D478-4F38-9D76-040E49ADC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0138" y="2758601"/>
            <a:ext cx="7832767" cy="4099399"/>
          </a:xfrm>
          <a:custGeom>
            <a:avLst/>
            <a:gdLst>
              <a:gd name="connsiteX0" fmla="*/ 4436398 w 7832767"/>
              <a:gd name="connsiteY0" fmla="*/ 580 h 4099399"/>
              <a:gd name="connsiteX1" fmla="*/ 5062070 w 7832767"/>
              <a:gd name="connsiteY1" fmla="*/ 20166 h 4099399"/>
              <a:gd name="connsiteX2" fmla="*/ 6429770 w 7832767"/>
              <a:gd name="connsiteY2" fmla="*/ 44716 h 4099399"/>
              <a:gd name="connsiteX3" fmla="*/ 7261927 w 7832767"/>
              <a:gd name="connsiteY3" fmla="*/ 147922 h 4099399"/>
              <a:gd name="connsiteX4" fmla="*/ 7370574 w 7832767"/>
              <a:gd name="connsiteY4" fmla="*/ 185497 h 4099399"/>
              <a:gd name="connsiteX5" fmla="*/ 7342690 w 7832767"/>
              <a:gd name="connsiteY5" fmla="*/ 262652 h 4099399"/>
              <a:gd name="connsiteX6" fmla="*/ 7154722 w 7832767"/>
              <a:gd name="connsiteY6" fmla="*/ 283192 h 4099399"/>
              <a:gd name="connsiteX7" fmla="*/ 7257600 w 7832767"/>
              <a:gd name="connsiteY7" fmla="*/ 340809 h 4099399"/>
              <a:gd name="connsiteX8" fmla="*/ 7031654 w 7832767"/>
              <a:gd name="connsiteY8" fmla="*/ 384897 h 4099399"/>
              <a:gd name="connsiteX9" fmla="*/ 7061460 w 7832767"/>
              <a:gd name="connsiteY9" fmla="*/ 415459 h 4099399"/>
              <a:gd name="connsiteX10" fmla="*/ 7091746 w 7832767"/>
              <a:gd name="connsiteY10" fmla="*/ 444516 h 4099399"/>
              <a:gd name="connsiteX11" fmla="*/ 6661966 w 7832767"/>
              <a:gd name="connsiteY11" fmla="*/ 519166 h 4099399"/>
              <a:gd name="connsiteX12" fmla="*/ 7169625 w 7832767"/>
              <a:gd name="connsiteY12" fmla="*/ 655940 h 4099399"/>
              <a:gd name="connsiteX13" fmla="*/ 7077324 w 7832767"/>
              <a:gd name="connsiteY13" fmla="*/ 729587 h 4099399"/>
              <a:gd name="connsiteX14" fmla="*/ 7370574 w 7832767"/>
              <a:gd name="connsiteY14" fmla="*/ 845819 h 4099399"/>
              <a:gd name="connsiteX15" fmla="*/ 7608539 w 7832767"/>
              <a:gd name="connsiteY15" fmla="*/ 990610 h 4099399"/>
              <a:gd name="connsiteX16" fmla="*/ 7742185 w 7832767"/>
              <a:gd name="connsiteY16" fmla="*/ 1180991 h 4099399"/>
              <a:gd name="connsiteX17" fmla="*/ 7789296 w 7832767"/>
              <a:gd name="connsiteY17" fmla="*/ 1266161 h 4099399"/>
              <a:gd name="connsiteX18" fmla="*/ 7831602 w 7832767"/>
              <a:gd name="connsiteY18" fmla="*/ 1355841 h 4099399"/>
              <a:gd name="connsiteX19" fmla="*/ 7758529 w 7832767"/>
              <a:gd name="connsiteY19" fmla="*/ 1445019 h 4099399"/>
              <a:gd name="connsiteX20" fmla="*/ 7710936 w 7832767"/>
              <a:gd name="connsiteY20" fmla="*/ 1553237 h 4099399"/>
              <a:gd name="connsiteX21" fmla="*/ 7754684 w 7832767"/>
              <a:gd name="connsiteY21" fmla="*/ 1616863 h 4099399"/>
              <a:gd name="connsiteX22" fmla="*/ 7755645 w 7832767"/>
              <a:gd name="connsiteY22" fmla="*/ 1759148 h 4099399"/>
              <a:gd name="connsiteX23" fmla="*/ 7725360 w 7832767"/>
              <a:gd name="connsiteY23" fmla="*/ 1826283 h 4099399"/>
              <a:gd name="connsiteX24" fmla="*/ 7633056 w 7832767"/>
              <a:gd name="connsiteY24" fmla="*/ 1972074 h 4099399"/>
              <a:gd name="connsiteX25" fmla="*/ 7554696 w 7832767"/>
              <a:gd name="connsiteY25" fmla="*/ 2004640 h 4099399"/>
              <a:gd name="connsiteX26" fmla="*/ 7562870 w 7832767"/>
              <a:gd name="connsiteY26" fmla="*/ 2592817 h 4099399"/>
              <a:gd name="connsiteX27" fmla="*/ 7620078 w 7832767"/>
              <a:gd name="connsiteY27" fmla="*/ 2877387 h 4099399"/>
              <a:gd name="connsiteX28" fmla="*/ 7579695 w 7832767"/>
              <a:gd name="connsiteY28" fmla="*/ 3198029 h 4099399"/>
              <a:gd name="connsiteX29" fmla="*/ 7713340 w 7832767"/>
              <a:gd name="connsiteY29" fmla="*/ 3435003 h 4099399"/>
              <a:gd name="connsiteX30" fmla="*/ 7658054 w 7832767"/>
              <a:gd name="connsiteY30" fmla="*/ 3526187 h 4099399"/>
              <a:gd name="connsiteX31" fmla="*/ 7813815 w 7832767"/>
              <a:gd name="connsiteY31" fmla="*/ 3628391 h 4099399"/>
              <a:gd name="connsiteX32" fmla="*/ 7669112 w 7832767"/>
              <a:gd name="connsiteY32" fmla="*/ 3773681 h 4099399"/>
              <a:gd name="connsiteX33" fmla="*/ 7429704 w 7832767"/>
              <a:gd name="connsiteY33" fmla="*/ 4001137 h 4099399"/>
              <a:gd name="connsiteX34" fmla="*/ 7417475 w 7832767"/>
              <a:gd name="connsiteY34" fmla="*/ 4099399 h 4099399"/>
              <a:gd name="connsiteX35" fmla="*/ 180606 w 7832767"/>
              <a:gd name="connsiteY35" fmla="*/ 4099399 h 4099399"/>
              <a:gd name="connsiteX36" fmla="*/ 164649 w 7832767"/>
              <a:gd name="connsiteY36" fmla="*/ 4093760 h 4099399"/>
              <a:gd name="connsiteX37" fmla="*/ 160465 w 7832767"/>
              <a:gd name="connsiteY37" fmla="*/ 4076287 h 4099399"/>
              <a:gd name="connsiteX38" fmla="*/ 549383 w 7832767"/>
              <a:gd name="connsiteY38" fmla="*/ 3827790 h 4099399"/>
              <a:gd name="connsiteX39" fmla="*/ 756100 w 7832767"/>
              <a:gd name="connsiteY39" fmla="*/ 3722078 h 4099399"/>
              <a:gd name="connsiteX40" fmla="*/ 415738 w 7832767"/>
              <a:gd name="connsiteY40" fmla="*/ 3746126 h 4099399"/>
              <a:gd name="connsiteX41" fmla="*/ 671971 w 7832767"/>
              <a:gd name="connsiteY41" fmla="*/ 3563762 h 4099399"/>
              <a:gd name="connsiteX42" fmla="*/ 619570 w 7832767"/>
              <a:gd name="connsiteY42" fmla="*/ 3530194 h 4099399"/>
              <a:gd name="connsiteX43" fmla="*/ 523422 w 7832767"/>
              <a:gd name="connsiteY43" fmla="*/ 3507649 h 4099399"/>
              <a:gd name="connsiteX44" fmla="*/ 957048 w 7832767"/>
              <a:gd name="connsiteY44" fmla="*/ 3392918 h 4099399"/>
              <a:gd name="connsiteX45" fmla="*/ 835904 w 7832767"/>
              <a:gd name="connsiteY45" fmla="*/ 3231596 h 4099399"/>
              <a:gd name="connsiteX46" fmla="*/ 930608 w 7832767"/>
              <a:gd name="connsiteY46" fmla="*/ 3195022 h 4099399"/>
              <a:gd name="connsiteX47" fmla="*/ 817153 w 7832767"/>
              <a:gd name="connsiteY47" fmla="*/ 3190514 h 4099399"/>
              <a:gd name="connsiteX48" fmla="*/ 727736 w 7832767"/>
              <a:gd name="connsiteY48" fmla="*/ 3191015 h 4099399"/>
              <a:gd name="connsiteX49" fmla="*/ 567170 w 7832767"/>
              <a:gd name="connsiteY49" fmla="*/ 3150434 h 4099399"/>
              <a:gd name="connsiteX50" fmla="*/ 2784 w 7832767"/>
              <a:gd name="connsiteY50" fmla="*/ 3218569 h 4099399"/>
              <a:gd name="connsiteX51" fmla="*/ 122006 w 7832767"/>
              <a:gd name="connsiteY51" fmla="*/ 3122877 h 4099399"/>
              <a:gd name="connsiteX52" fmla="*/ 264786 w 7832767"/>
              <a:gd name="connsiteY52" fmla="*/ 3068269 h 4099399"/>
              <a:gd name="connsiteX53" fmla="*/ 72009 w 7832767"/>
              <a:gd name="connsiteY53" fmla="*/ 3039210 h 4099399"/>
              <a:gd name="connsiteX54" fmla="*/ 459485 w 7832767"/>
              <a:gd name="connsiteY54" fmla="*/ 2948028 h 4099399"/>
              <a:gd name="connsiteX55" fmla="*/ 365260 w 7832767"/>
              <a:gd name="connsiteY55" fmla="*/ 2866364 h 4099399"/>
              <a:gd name="connsiteX56" fmla="*/ 607071 w 7832767"/>
              <a:gd name="connsiteY56" fmla="*/ 2498127 h 4099399"/>
              <a:gd name="connsiteX57" fmla="*/ 1090213 w 7832767"/>
              <a:gd name="connsiteY57" fmla="*/ 2289209 h 4099399"/>
              <a:gd name="connsiteX58" fmla="*/ 1337313 w 7832767"/>
              <a:gd name="connsiteY58" fmla="*/ 2272676 h 4099399"/>
              <a:gd name="connsiteX59" fmla="*/ 1268086 w 7832767"/>
              <a:gd name="connsiteY59" fmla="*/ 2205541 h 4099399"/>
              <a:gd name="connsiteX60" fmla="*/ 1449324 w 7832767"/>
              <a:gd name="connsiteY60" fmla="*/ 1827285 h 4099399"/>
              <a:gd name="connsiteX61" fmla="*/ 1255107 w 7832767"/>
              <a:gd name="connsiteY61" fmla="*/ 1849829 h 4099399"/>
              <a:gd name="connsiteX62" fmla="*/ 259497 w 7832767"/>
              <a:gd name="connsiteY62" fmla="*/ 1865862 h 4099399"/>
              <a:gd name="connsiteX63" fmla="*/ 160947 w 7832767"/>
              <a:gd name="connsiteY63" fmla="*/ 1851332 h 4099399"/>
              <a:gd name="connsiteX64" fmla="*/ 845998 w 7832767"/>
              <a:gd name="connsiteY64" fmla="*/ 1661453 h 4099399"/>
              <a:gd name="connsiteX65" fmla="*/ 575343 w 7832767"/>
              <a:gd name="connsiteY65" fmla="*/ 1610350 h 4099399"/>
              <a:gd name="connsiteX66" fmla="*/ 512846 w 7832767"/>
              <a:gd name="connsiteY66" fmla="*/ 1589809 h 4099399"/>
              <a:gd name="connsiteX67" fmla="*/ 570054 w 7832767"/>
              <a:gd name="connsiteY67" fmla="*/ 1536702 h 4099399"/>
              <a:gd name="connsiteX68" fmla="*/ 714276 w 7832767"/>
              <a:gd name="connsiteY68" fmla="*/ 1483095 h 4099399"/>
              <a:gd name="connsiteX69" fmla="*/ 321033 w 7832767"/>
              <a:gd name="connsiteY69" fmla="*/ 1560250 h 4099399"/>
              <a:gd name="connsiteX70" fmla="*/ 348915 w 7832767"/>
              <a:gd name="connsiteY70" fmla="*/ 1478587 h 4099399"/>
              <a:gd name="connsiteX71" fmla="*/ 309975 w 7832767"/>
              <a:gd name="connsiteY71" fmla="*/ 1404938 h 4099399"/>
              <a:gd name="connsiteX72" fmla="*/ 531595 w 7832767"/>
              <a:gd name="connsiteY72" fmla="*/ 1310249 h 4099399"/>
              <a:gd name="connsiteX73" fmla="*/ 840230 w 7832767"/>
              <a:gd name="connsiteY73" fmla="*/ 1125380 h 4099399"/>
              <a:gd name="connsiteX74" fmla="*/ 1149825 w 7832767"/>
              <a:gd name="connsiteY74" fmla="*/ 1007142 h 4099399"/>
              <a:gd name="connsiteX75" fmla="*/ 1405096 w 7832767"/>
              <a:gd name="connsiteY75" fmla="*/ 901932 h 4099399"/>
              <a:gd name="connsiteX76" fmla="*/ 1167613 w 7832767"/>
              <a:gd name="connsiteY76" fmla="*/ 918465 h 4099399"/>
              <a:gd name="connsiteX77" fmla="*/ 1563740 w 7832767"/>
              <a:gd name="connsiteY77" fmla="*/ 752632 h 4099399"/>
              <a:gd name="connsiteX78" fmla="*/ 1623833 w 7832767"/>
              <a:gd name="connsiteY78" fmla="*/ 742112 h 4099399"/>
              <a:gd name="connsiteX79" fmla="*/ 2259848 w 7832767"/>
              <a:gd name="connsiteY79" fmla="*/ 624877 h 4099399"/>
              <a:gd name="connsiteX80" fmla="*/ 2382917 w 7832767"/>
              <a:gd name="connsiteY80" fmla="*/ 566761 h 4099399"/>
              <a:gd name="connsiteX81" fmla="*/ 2241099 w 7832767"/>
              <a:gd name="connsiteY81" fmla="*/ 554235 h 4099399"/>
              <a:gd name="connsiteX82" fmla="*/ 1768535 w 7832767"/>
              <a:gd name="connsiteY82" fmla="*/ 588806 h 4099399"/>
              <a:gd name="connsiteX83" fmla="*/ 2089668 w 7832767"/>
              <a:gd name="connsiteY83" fmla="*/ 516159 h 4099399"/>
              <a:gd name="connsiteX84" fmla="*/ 1739690 w 7832767"/>
              <a:gd name="connsiteY84" fmla="*/ 493614 h 4099399"/>
              <a:gd name="connsiteX85" fmla="*/ 1657003 w 7832767"/>
              <a:gd name="connsiteY85" fmla="*/ 436500 h 4099399"/>
              <a:gd name="connsiteX86" fmla="*/ 1716134 w 7832767"/>
              <a:gd name="connsiteY86" fmla="*/ 380889 h 4099399"/>
              <a:gd name="connsiteX87" fmla="*/ 1931986 w 7832767"/>
              <a:gd name="connsiteY87" fmla="*/ 319766 h 4099399"/>
              <a:gd name="connsiteX88" fmla="*/ 2152163 w 7832767"/>
              <a:gd name="connsiteY88" fmla="*/ 230087 h 4099399"/>
              <a:gd name="connsiteX89" fmla="*/ 2858367 w 7832767"/>
              <a:gd name="connsiteY89" fmla="*/ 102831 h 4099399"/>
              <a:gd name="connsiteX90" fmla="*/ 3327568 w 7832767"/>
              <a:gd name="connsiteY90" fmla="*/ 61248 h 4099399"/>
              <a:gd name="connsiteX91" fmla="*/ 4227028 w 7832767"/>
              <a:gd name="connsiteY91" fmla="*/ 1129 h 4099399"/>
              <a:gd name="connsiteX92" fmla="*/ 4436398 w 7832767"/>
              <a:gd name="connsiteY92" fmla="*/ 580 h 409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32767" h="4099399">
                <a:moveTo>
                  <a:pt x="4436398" y="580"/>
                </a:moveTo>
                <a:cubicBezTo>
                  <a:pt x="4645360" y="3164"/>
                  <a:pt x="4853309" y="13778"/>
                  <a:pt x="5062070" y="20166"/>
                </a:cubicBezTo>
                <a:cubicBezTo>
                  <a:pt x="5516848" y="34696"/>
                  <a:pt x="5974030" y="34194"/>
                  <a:pt x="6429770" y="44716"/>
                </a:cubicBezTo>
                <a:cubicBezTo>
                  <a:pt x="6713886" y="51228"/>
                  <a:pt x="6994637" y="74776"/>
                  <a:pt x="7261927" y="147922"/>
                </a:cubicBezTo>
                <a:cubicBezTo>
                  <a:pt x="7299424" y="158443"/>
                  <a:pt x="7341729" y="160448"/>
                  <a:pt x="7370574" y="185497"/>
                </a:cubicBezTo>
                <a:cubicBezTo>
                  <a:pt x="7402784" y="213553"/>
                  <a:pt x="7389804" y="254635"/>
                  <a:pt x="7342690" y="262652"/>
                </a:cubicBezTo>
                <a:cubicBezTo>
                  <a:pt x="7282599" y="273173"/>
                  <a:pt x="7221066" y="276179"/>
                  <a:pt x="7154722" y="283192"/>
                </a:cubicBezTo>
                <a:cubicBezTo>
                  <a:pt x="7180202" y="321770"/>
                  <a:pt x="7241736" y="292713"/>
                  <a:pt x="7257600" y="340809"/>
                </a:cubicBezTo>
                <a:cubicBezTo>
                  <a:pt x="7186452" y="373874"/>
                  <a:pt x="7100400" y="352331"/>
                  <a:pt x="7031654" y="384897"/>
                </a:cubicBezTo>
                <a:cubicBezTo>
                  <a:pt x="7033577" y="407441"/>
                  <a:pt x="7048960" y="409446"/>
                  <a:pt x="7061460" y="415459"/>
                </a:cubicBezTo>
                <a:cubicBezTo>
                  <a:pt x="7073960" y="420968"/>
                  <a:pt x="7105206" y="412953"/>
                  <a:pt x="7091746" y="444516"/>
                </a:cubicBezTo>
                <a:cubicBezTo>
                  <a:pt x="6948967" y="463553"/>
                  <a:pt x="6812438" y="528183"/>
                  <a:pt x="6661966" y="519166"/>
                </a:cubicBezTo>
                <a:cubicBezTo>
                  <a:pt x="6848013" y="536700"/>
                  <a:pt x="7005214" y="608344"/>
                  <a:pt x="7169625" y="655940"/>
                </a:cubicBezTo>
                <a:cubicBezTo>
                  <a:pt x="7162896" y="712052"/>
                  <a:pt x="7096554" y="689507"/>
                  <a:pt x="7077324" y="729587"/>
                </a:cubicBezTo>
                <a:cubicBezTo>
                  <a:pt x="7182606" y="757642"/>
                  <a:pt x="7283560" y="790709"/>
                  <a:pt x="7370574" y="845819"/>
                </a:cubicBezTo>
                <a:cubicBezTo>
                  <a:pt x="7448935" y="895418"/>
                  <a:pt x="7523448" y="950028"/>
                  <a:pt x="7608539" y="990610"/>
                </a:cubicBezTo>
                <a:cubicBezTo>
                  <a:pt x="7697957" y="1033195"/>
                  <a:pt x="7752280" y="1087804"/>
                  <a:pt x="7742185" y="1180991"/>
                </a:cubicBezTo>
                <a:cubicBezTo>
                  <a:pt x="7737858" y="1219067"/>
                  <a:pt x="7749396" y="1251131"/>
                  <a:pt x="7789296" y="1266161"/>
                </a:cubicBezTo>
                <a:cubicBezTo>
                  <a:pt x="7838813" y="1284698"/>
                  <a:pt x="7833526" y="1312754"/>
                  <a:pt x="7831602" y="1355841"/>
                </a:cubicBezTo>
                <a:cubicBezTo>
                  <a:pt x="7828717" y="1407443"/>
                  <a:pt x="7803238" y="1427485"/>
                  <a:pt x="7758529" y="1445019"/>
                </a:cubicBezTo>
                <a:cubicBezTo>
                  <a:pt x="7694591" y="1469568"/>
                  <a:pt x="7694110" y="1507644"/>
                  <a:pt x="7710936" y="1553237"/>
                </a:cubicBezTo>
                <a:cubicBezTo>
                  <a:pt x="7720072" y="1578286"/>
                  <a:pt x="7734012" y="1598327"/>
                  <a:pt x="7754684" y="1616863"/>
                </a:cubicBezTo>
                <a:cubicBezTo>
                  <a:pt x="7826314" y="1681493"/>
                  <a:pt x="7825833" y="1682494"/>
                  <a:pt x="7755645" y="1759148"/>
                </a:cubicBezTo>
                <a:cubicBezTo>
                  <a:pt x="7736896" y="1779688"/>
                  <a:pt x="7716704" y="1793216"/>
                  <a:pt x="7725360" y="1826283"/>
                </a:cubicBezTo>
                <a:cubicBezTo>
                  <a:pt x="7754684" y="1936002"/>
                  <a:pt x="7750838" y="1936002"/>
                  <a:pt x="7633056" y="1972074"/>
                </a:cubicBezTo>
                <a:cubicBezTo>
                  <a:pt x="7606135" y="1980591"/>
                  <a:pt x="7570080" y="1973076"/>
                  <a:pt x="7554696" y="2004640"/>
                </a:cubicBezTo>
                <a:cubicBezTo>
                  <a:pt x="7564311" y="2027686"/>
                  <a:pt x="7541716" y="2583799"/>
                  <a:pt x="7562870" y="2592817"/>
                </a:cubicBezTo>
                <a:cubicBezTo>
                  <a:pt x="7728244" y="2663458"/>
                  <a:pt x="7748914" y="2746625"/>
                  <a:pt x="7620078" y="2877387"/>
                </a:cubicBezTo>
                <a:cubicBezTo>
                  <a:pt x="7533544" y="2965063"/>
                  <a:pt x="7543639" y="3108349"/>
                  <a:pt x="7579695" y="3198029"/>
                </a:cubicBezTo>
                <a:cubicBezTo>
                  <a:pt x="7715743" y="3237608"/>
                  <a:pt x="7685939" y="3342818"/>
                  <a:pt x="7713340" y="3435003"/>
                </a:cubicBezTo>
                <a:cubicBezTo>
                  <a:pt x="7733531" y="3504142"/>
                  <a:pt x="7654210" y="3494623"/>
                  <a:pt x="7658054" y="3526187"/>
                </a:cubicBezTo>
                <a:cubicBezTo>
                  <a:pt x="7708052" y="3564262"/>
                  <a:pt x="7774874" y="3576287"/>
                  <a:pt x="7813815" y="3628391"/>
                </a:cubicBezTo>
                <a:cubicBezTo>
                  <a:pt x="7743627" y="3666467"/>
                  <a:pt x="7708052" y="3720074"/>
                  <a:pt x="7669112" y="3773681"/>
                </a:cubicBezTo>
                <a:cubicBezTo>
                  <a:pt x="7606135" y="3860855"/>
                  <a:pt x="7520564" y="3934503"/>
                  <a:pt x="7429704" y="4001137"/>
                </a:cubicBezTo>
                <a:lnTo>
                  <a:pt x="7417475" y="4099399"/>
                </a:lnTo>
                <a:lnTo>
                  <a:pt x="180606" y="4099399"/>
                </a:lnTo>
                <a:lnTo>
                  <a:pt x="164649" y="4093760"/>
                </a:lnTo>
                <a:cubicBezTo>
                  <a:pt x="148507" y="4086464"/>
                  <a:pt x="145082" y="4080295"/>
                  <a:pt x="160465" y="4076287"/>
                </a:cubicBezTo>
                <a:cubicBezTo>
                  <a:pt x="230173" y="4057751"/>
                  <a:pt x="478714" y="3837810"/>
                  <a:pt x="549383" y="3827790"/>
                </a:cubicBezTo>
                <a:cubicBezTo>
                  <a:pt x="631589" y="3816267"/>
                  <a:pt x="647934" y="3800736"/>
                  <a:pt x="756100" y="3722078"/>
                </a:cubicBezTo>
                <a:cubicBezTo>
                  <a:pt x="827251" y="3670474"/>
                  <a:pt x="531115" y="3782698"/>
                  <a:pt x="415738" y="3746126"/>
                </a:cubicBezTo>
                <a:cubicBezTo>
                  <a:pt x="373433" y="3732598"/>
                  <a:pt x="671971" y="3589813"/>
                  <a:pt x="671971" y="3563762"/>
                </a:cubicBezTo>
                <a:cubicBezTo>
                  <a:pt x="671971" y="3536206"/>
                  <a:pt x="645049" y="3530194"/>
                  <a:pt x="619570" y="3530194"/>
                </a:cubicBezTo>
                <a:cubicBezTo>
                  <a:pt x="562844" y="3530194"/>
                  <a:pt x="580151" y="3506145"/>
                  <a:pt x="523422" y="3507649"/>
                </a:cubicBezTo>
                <a:cubicBezTo>
                  <a:pt x="689758" y="3438010"/>
                  <a:pt x="792637" y="3456547"/>
                  <a:pt x="957048" y="3392918"/>
                </a:cubicBezTo>
                <a:cubicBezTo>
                  <a:pt x="1037333" y="3361856"/>
                  <a:pt x="753217" y="3258649"/>
                  <a:pt x="835904" y="3231596"/>
                </a:cubicBezTo>
                <a:cubicBezTo>
                  <a:pt x="867151" y="3221074"/>
                  <a:pt x="908974" y="3232097"/>
                  <a:pt x="930608" y="3195022"/>
                </a:cubicBezTo>
                <a:cubicBezTo>
                  <a:pt x="896476" y="3165464"/>
                  <a:pt x="851286" y="3178490"/>
                  <a:pt x="817153" y="3190514"/>
                </a:cubicBezTo>
                <a:cubicBezTo>
                  <a:pt x="730141" y="3221576"/>
                  <a:pt x="736391" y="3214062"/>
                  <a:pt x="727736" y="3191015"/>
                </a:cubicBezTo>
                <a:cubicBezTo>
                  <a:pt x="699374" y="3112357"/>
                  <a:pt x="629186" y="3137408"/>
                  <a:pt x="567170" y="3150434"/>
                </a:cubicBezTo>
                <a:cubicBezTo>
                  <a:pt x="379682" y="3189512"/>
                  <a:pt x="189791" y="3178490"/>
                  <a:pt x="2784" y="3218569"/>
                </a:cubicBezTo>
                <a:cubicBezTo>
                  <a:pt x="-17406" y="3223079"/>
                  <a:pt x="77299" y="3133400"/>
                  <a:pt x="122006" y="3122877"/>
                </a:cubicBezTo>
                <a:cubicBezTo>
                  <a:pt x="170561" y="3111856"/>
                  <a:pt x="230173" y="3119872"/>
                  <a:pt x="264786" y="3068269"/>
                </a:cubicBezTo>
                <a:cubicBezTo>
                  <a:pt x="203252" y="3055243"/>
                  <a:pt x="133065" y="3080292"/>
                  <a:pt x="72009" y="3039210"/>
                </a:cubicBezTo>
                <a:cubicBezTo>
                  <a:pt x="207578" y="2982597"/>
                  <a:pt x="342665" y="2984601"/>
                  <a:pt x="459485" y="2948028"/>
                </a:cubicBezTo>
                <a:cubicBezTo>
                  <a:pt x="470061" y="2880393"/>
                  <a:pt x="393143" y="2904941"/>
                  <a:pt x="365260" y="2866364"/>
                </a:cubicBezTo>
                <a:cubicBezTo>
                  <a:pt x="1245010" y="2800232"/>
                  <a:pt x="753697" y="2604840"/>
                  <a:pt x="607071" y="2498127"/>
                </a:cubicBezTo>
                <a:cubicBezTo>
                  <a:pt x="558036" y="2462556"/>
                  <a:pt x="1073387" y="2293717"/>
                  <a:pt x="1090213" y="2289209"/>
                </a:cubicBezTo>
                <a:cubicBezTo>
                  <a:pt x="1132999" y="2278688"/>
                  <a:pt x="1302700" y="2286203"/>
                  <a:pt x="1337313" y="2272676"/>
                </a:cubicBezTo>
                <a:cubicBezTo>
                  <a:pt x="1381541" y="2255643"/>
                  <a:pt x="1235395" y="2226083"/>
                  <a:pt x="1268086" y="2205541"/>
                </a:cubicBezTo>
                <a:cubicBezTo>
                  <a:pt x="1497398" y="2060752"/>
                  <a:pt x="1513743" y="1842815"/>
                  <a:pt x="1449324" y="1827285"/>
                </a:cubicBezTo>
                <a:cubicBezTo>
                  <a:pt x="1382502" y="1811252"/>
                  <a:pt x="1317121" y="1823778"/>
                  <a:pt x="1255107" y="1849829"/>
                </a:cubicBezTo>
                <a:cubicBezTo>
                  <a:pt x="1154152" y="1892415"/>
                  <a:pt x="455158" y="1831793"/>
                  <a:pt x="259497" y="1865862"/>
                </a:cubicBezTo>
                <a:cubicBezTo>
                  <a:pt x="229691" y="1870872"/>
                  <a:pt x="189311" y="1893417"/>
                  <a:pt x="160947" y="1851332"/>
                </a:cubicBezTo>
                <a:cubicBezTo>
                  <a:pt x="362377" y="1715060"/>
                  <a:pt x="621013" y="1754138"/>
                  <a:pt x="845998" y="1661453"/>
                </a:cubicBezTo>
                <a:cubicBezTo>
                  <a:pt x="757542" y="1597824"/>
                  <a:pt x="667645" y="1600832"/>
                  <a:pt x="575343" y="1610350"/>
                </a:cubicBezTo>
                <a:cubicBezTo>
                  <a:pt x="551306" y="1612855"/>
                  <a:pt x="518615" y="1616362"/>
                  <a:pt x="512846" y="1589809"/>
                </a:cubicBezTo>
                <a:cubicBezTo>
                  <a:pt x="505636" y="1556242"/>
                  <a:pt x="544576" y="1550229"/>
                  <a:pt x="570054" y="1536702"/>
                </a:cubicBezTo>
                <a:cubicBezTo>
                  <a:pt x="608994" y="1515660"/>
                  <a:pt x="666682" y="1540710"/>
                  <a:pt x="714276" y="1483095"/>
                </a:cubicBezTo>
                <a:cubicBezTo>
                  <a:pt x="570054" y="1496622"/>
                  <a:pt x="448428" y="1520170"/>
                  <a:pt x="321033" y="1560250"/>
                </a:cubicBezTo>
                <a:cubicBezTo>
                  <a:pt x="332089" y="1524679"/>
                  <a:pt x="370548" y="1508145"/>
                  <a:pt x="348915" y="1478587"/>
                </a:cubicBezTo>
                <a:cubicBezTo>
                  <a:pt x="332571" y="1456542"/>
                  <a:pt x="285939" y="1446021"/>
                  <a:pt x="309975" y="1404938"/>
                </a:cubicBezTo>
                <a:cubicBezTo>
                  <a:pt x="377759" y="1361351"/>
                  <a:pt x="473907" y="1372876"/>
                  <a:pt x="531595" y="1310249"/>
                </a:cubicBezTo>
                <a:cubicBezTo>
                  <a:pt x="613321" y="1221071"/>
                  <a:pt x="740236" y="1190509"/>
                  <a:pt x="840230" y="1125380"/>
                </a:cubicBezTo>
                <a:cubicBezTo>
                  <a:pt x="873400" y="1104337"/>
                  <a:pt x="1091175" y="1030690"/>
                  <a:pt x="1149825" y="1007142"/>
                </a:cubicBezTo>
                <a:cubicBezTo>
                  <a:pt x="1231551" y="974076"/>
                  <a:pt x="1324813" y="962553"/>
                  <a:pt x="1405096" y="901932"/>
                </a:cubicBezTo>
                <a:cubicBezTo>
                  <a:pt x="1326255" y="889406"/>
                  <a:pt x="1262318" y="946021"/>
                  <a:pt x="1167613" y="918465"/>
                </a:cubicBezTo>
                <a:cubicBezTo>
                  <a:pt x="1317602" y="859848"/>
                  <a:pt x="1455092" y="833294"/>
                  <a:pt x="1563740" y="752632"/>
                </a:cubicBezTo>
                <a:cubicBezTo>
                  <a:pt x="1577201" y="742613"/>
                  <a:pt x="1603642" y="745619"/>
                  <a:pt x="1623833" y="742112"/>
                </a:cubicBezTo>
                <a:cubicBezTo>
                  <a:pt x="1836317" y="706540"/>
                  <a:pt x="2049765" y="676480"/>
                  <a:pt x="2259848" y="624877"/>
                </a:cubicBezTo>
                <a:cubicBezTo>
                  <a:pt x="2307442" y="612853"/>
                  <a:pt x="2391570" y="609847"/>
                  <a:pt x="2382917" y="566761"/>
                </a:cubicBezTo>
                <a:cubicBezTo>
                  <a:pt x="2369937" y="502131"/>
                  <a:pt x="2291577" y="548223"/>
                  <a:pt x="2241099" y="554235"/>
                </a:cubicBezTo>
                <a:cubicBezTo>
                  <a:pt x="2084379" y="573775"/>
                  <a:pt x="1927659" y="607843"/>
                  <a:pt x="1768535" y="588806"/>
                </a:cubicBezTo>
                <a:cubicBezTo>
                  <a:pt x="1875738" y="564757"/>
                  <a:pt x="1982463" y="540207"/>
                  <a:pt x="2089668" y="516159"/>
                </a:cubicBezTo>
                <a:cubicBezTo>
                  <a:pt x="1966597" y="524676"/>
                  <a:pt x="1859394" y="468563"/>
                  <a:pt x="1739690" y="493614"/>
                </a:cubicBezTo>
                <a:cubicBezTo>
                  <a:pt x="1701230" y="501630"/>
                  <a:pt x="1660850" y="476079"/>
                  <a:pt x="1657003" y="436500"/>
                </a:cubicBezTo>
                <a:cubicBezTo>
                  <a:pt x="1652677" y="404937"/>
                  <a:pt x="1688732" y="390909"/>
                  <a:pt x="1716134" y="380889"/>
                </a:cubicBezTo>
                <a:cubicBezTo>
                  <a:pt x="1786322" y="355337"/>
                  <a:pt x="1842086" y="279687"/>
                  <a:pt x="1931986" y="319766"/>
                </a:cubicBezTo>
                <a:cubicBezTo>
                  <a:pt x="1988712" y="256640"/>
                  <a:pt x="2079091" y="246619"/>
                  <a:pt x="2152163" y="230087"/>
                </a:cubicBezTo>
                <a:cubicBezTo>
                  <a:pt x="2385321" y="177982"/>
                  <a:pt x="2621844" y="137401"/>
                  <a:pt x="2858367" y="102831"/>
                </a:cubicBezTo>
                <a:cubicBezTo>
                  <a:pt x="3013645" y="80286"/>
                  <a:pt x="3173731" y="89806"/>
                  <a:pt x="3327568" y="61248"/>
                </a:cubicBezTo>
                <a:cubicBezTo>
                  <a:pt x="3628510" y="5637"/>
                  <a:pt x="3927528" y="7141"/>
                  <a:pt x="4227028" y="1129"/>
                </a:cubicBezTo>
                <a:cubicBezTo>
                  <a:pt x="4296975" y="-249"/>
                  <a:pt x="4366742" y="-281"/>
                  <a:pt x="4436398" y="5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B4226C-0900-607A-0A83-2928962393E3}"/>
              </a:ext>
            </a:extLst>
          </p:cNvPr>
          <p:cNvSpPr>
            <a:spLocks noGrp="1"/>
          </p:cNvSpPr>
          <p:nvPr>
            <p:ph type="ctrTitle"/>
          </p:nvPr>
        </p:nvSpPr>
        <p:spPr>
          <a:xfrm>
            <a:off x="6096000" y="3657600"/>
            <a:ext cx="5649532" cy="1878144"/>
          </a:xfrm>
        </p:spPr>
        <p:txBody>
          <a:bodyPr anchor="b">
            <a:normAutofit/>
          </a:bodyPr>
          <a:lstStyle/>
          <a:p>
            <a:pPr algn="l"/>
            <a:r>
              <a:rPr lang="en-GB" sz="4100" dirty="0">
                <a:solidFill>
                  <a:srgbClr val="004050"/>
                </a:solidFill>
                <a:latin typeface="Krana Fat B" panose="00000B00000000000000" pitchFamily="50" charset="0"/>
              </a:rPr>
              <a:t>Introduction to </a:t>
            </a:r>
            <a:r>
              <a:rPr lang="en-GB" sz="4100">
                <a:solidFill>
                  <a:srgbClr val="004050"/>
                </a:solidFill>
                <a:latin typeface="Krana Fat B" panose="00000B00000000000000" pitchFamily="50" charset="0"/>
              </a:rPr>
              <a:t>Qualitative Research</a:t>
            </a:r>
            <a:r>
              <a:rPr lang="en-GB" sz="4100" dirty="0">
                <a:solidFill>
                  <a:srgbClr val="004050"/>
                </a:solidFill>
                <a:latin typeface="Krana Fat B" panose="00000B00000000000000" pitchFamily="50" charset="0"/>
              </a:rPr>
              <a:t>: #6</a:t>
            </a:r>
          </a:p>
        </p:txBody>
      </p:sp>
      <p:sp>
        <p:nvSpPr>
          <p:cNvPr id="3" name="Subtitle 2">
            <a:extLst>
              <a:ext uri="{FF2B5EF4-FFF2-40B4-BE49-F238E27FC236}">
                <a16:creationId xmlns:a16="http://schemas.microsoft.com/office/drawing/2014/main" id="{08C82EE7-8EEC-D366-C1B8-573AF45B2622}"/>
              </a:ext>
            </a:extLst>
          </p:cNvPr>
          <p:cNvSpPr>
            <a:spLocks noGrp="1"/>
          </p:cNvSpPr>
          <p:nvPr>
            <p:ph type="subTitle" idx="1"/>
          </p:nvPr>
        </p:nvSpPr>
        <p:spPr>
          <a:xfrm>
            <a:off x="6095236" y="5592499"/>
            <a:ext cx="5249011" cy="646785"/>
          </a:xfrm>
        </p:spPr>
        <p:txBody>
          <a:bodyPr>
            <a:normAutofit/>
          </a:bodyPr>
          <a:lstStyle/>
          <a:p>
            <a:pPr algn="l"/>
            <a:r>
              <a:rPr lang="en-GB" dirty="0"/>
              <a:t>John Colvin</a:t>
            </a:r>
            <a:endParaRPr lang="en-GB"/>
          </a:p>
        </p:txBody>
      </p:sp>
      <p:pic>
        <p:nvPicPr>
          <p:cNvPr id="4" name="Picture 3" descr="Icon&#10;&#10;Description automatically generated">
            <a:extLst>
              <a:ext uri="{FF2B5EF4-FFF2-40B4-BE49-F238E27FC236}">
                <a16:creationId xmlns:a16="http://schemas.microsoft.com/office/drawing/2014/main" id="{1ECBC0EB-2538-9DF1-CC0A-A7E1871275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395367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What’s wrong with </a:t>
            </a:r>
            <a:r>
              <a:rPr lang="en-GB" dirty="0" err="1"/>
              <a:t>qual</a:t>
            </a:r>
            <a:r>
              <a:rPr lang="en-GB" dirty="0"/>
              <a:t> research?</a:t>
            </a:r>
          </a:p>
        </p:txBody>
      </p:sp>
      <p:sp>
        <p:nvSpPr>
          <p:cNvPr id="3" name="Content Placeholder 2"/>
          <p:cNvSpPr>
            <a:spLocks noGrp="1"/>
          </p:cNvSpPr>
          <p:nvPr>
            <p:ph idx="1"/>
          </p:nvPr>
        </p:nvSpPr>
        <p:spPr/>
        <p:txBody>
          <a:bodyPr>
            <a:normAutofit/>
          </a:bodyPr>
          <a:lstStyle/>
          <a:p>
            <a:r>
              <a:rPr lang="en-GB" dirty="0"/>
              <a:t>It can be very subjective</a:t>
            </a:r>
          </a:p>
          <a:p>
            <a:r>
              <a:rPr lang="en-GB" dirty="0"/>
              <a:t>It can’t always be repeated</a:t>
            </a:r>
          </a:p>
          <a:p>
            <a:r>
              <a:rPr lang="en-GB" dirty="0"/>
              <a:t>It can’t always be </a:t>
            </a:r>
            <a:r>
              <a:rPr lang="en-GB" dirty="0" err="1"/>
              <a:t>generalisable</a:t>
            </a:r>
            <a:endParaRPr lang="en-GB" dirty="0"/>
          </a:p>
          <a:p>
            <a:r>
              <a:rPr lang="en-GB" dirty="0"/>
              <a:t>It can’t always give you definite answers in the way that quantitative research can</a:t>
            </a:r>
          </a:p>
          <a:p>
            <a:r>
              <a:rPr lang="en-GB" dirty="0"/>
              <a:t>It can be easier to carry out (or hide) ‘bad’ (poor quality) </a:t>
            </a:r>
            <a:r>
              <a:rPr lang="en-GB" dirty="0" err="1"/>
              <a:t>qual</a:t>
            </a:r>
            <a:r>
              <a:rPr lang="en-GB" dirty="0"/>
              <a:t> research than ‘bad’ quant research</a:t>
            </a:r>
          </a:p>
        </p:txBody>
      </p:sp>
    </p:spTree>
    <p:extLst>
      <p:ext uri="{BB962C8B-B14F-4D97-AF65-F5344CB8AC3E}">
        <p14:creationId xmlns:p14="http://schemas.microsoft.com/office/powerpoint/2010/main" val="65278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aspects of research design</a:t>
            </a:r>
          </a:p>
        </p:txBody>
      </p:sp>
      <p:sp>
        <p:nvSpPr>
          <p:cNvPr id="3" name="Content Placeholder 2"/>
          <p:cNvSpPr>
            <a:spLocks noGrp="1"/>
          </p:cNvSpPr>
          <p:nvPr>
            <p:ph idx="1"/>
          </p:nvPr>
        </p:nvSpPr>
        <p:spPr/>
        <p:txBody>
          <a:bodyPr>
            <a:normAutofit lnSpcReduction="10000"/>
          </a:bodyPr>
          <a:lstStyle/>
          <a:p>
            <a:r>
              <a:rPr lang="en-GB" dirty="0"/>
              <a:t>Validity</a:t>
            </a:r>
          </a:p>
          <a:p>
            <a:r>
              <a:rPr lang="en-GB" dirty="0"/>
              <a:t>Reliability</a:t>
            </a:r>
          </a:p>
          <a:p>
            <a:r>
              <a:rPr lang="en-GB" dirty="0">
                <a:sym typeface="Wingdings" panose="05000000000000000000" pitchFamily="2" charset="2"/>
              </a:rPr>
              <a:t>Trustworthiness*</a:t>
            </a:r>
            <a:endParaRPr lang="en-GB" dirty="0"/>
          </a:p>
          <a:p>
            <a:pPr lvl="1"/>
            <a:r>
              <a:rPr lang="en-GB" dirty="0">
                <a:solidFill>
                  <a:srgbClr val="00B0F0"/>
                </a:solidFill>
              </a:rPr>
              <a:t>Dependability</a:t>
            </a:r>
            <a:r>
              <a:rPr lang="en-GB" dirty="0"/>
              <a:t>: showing that the findings are consistent and could be repeated</a:t>
            </a:r>
          </a:p>
          <a:p>
            <a:pPr lvl="1"/>
            <a:r>
              <a:rPr lang="en-GB" dirty="0">
                <a:solidFill>
                  <a:srgbClr val="00B0F0"/>
                </a:solidFill>
              </a:rPr>
              <a:t>Confirmability</a:t>
            </a:r>
            <a:r>
              <a:rPr lang="en-GB" dirty="0"/>
              <a:t>: a degree of neutrality or the extent to which the findings of a study are shaped by the respondents and not researcher bias, motivation, or interest</a:t>
            </a:r>
          </a:p>
          <a:p>
            <a:pPr lvl="1"/>
            <a:r>
              <a:rPr lang="en-GB" dirty="0">
                <a:solidFill>
                  <a:srgbClr val="00B0F0"/>
                </a:solidFill>
              </a:rPr>
              <a:t>Credibility</a:t>
            </a:r>
            <a:r>
              <a:rPr lang="en-GB" dirty="0"/>
              <a:t>: confidence in the 'truth' of the findings</a:t>
            </a:r>
          </a:p>
          <a:p>
            <a:pPr lvl="1"/>
            <a:r>
              <a:rPr lang="en-GB" dirty="0">
                <a:solidFill>
                  <a:srgbClr val="00B0F0"/>
                </a:solidFill>
              </a:rPr>
              <a:t>Transferability</a:t>
            </a:r>
            <a:r>
              <a:rPr lang="en-GB" dirty="0"/>
              <a:t>: showing that the findings have applicability in other contexts</a:t>
            </a:r>
          </a:p>
          <a:p>
            <a:endParaRPr lang="en-GB" dirty="0"/>
          </a:p>
        </p:txBody>
      </p:sp>
      <p:sp>
        <p:nvSpPr>
          <p:cNvPr id="4" name="Rectangle 3"/>
          <p:cNvSpPr/>
          <p:nvPr/>
        </p:nvSpPr>
        <p:spPr>
          <a:xfrm>
            <a:off x="3911600" y="6090335"/>
            <a:ext cx="4419600" cy="738664"/>
          </a:xfrm>
          <a:prstGeom prst="rect">
            <a:avLst/>
          </a:prstGeom>
        </p:spPr>
        <p:txBody>
          <a:bodyPr wrap="square">
            <a:spAutoFit/>
          </a:bodyPr>
          <a:lstStyle/>
          <a:p>
            <a:r>
              <a:rPr lang="en-GB" sz="1400" dirty="0"/>
              <a:t>* See Lincoln, YS. &amp; Guba, EG. (1985). </a:t>
            </a:r>
            <a:r>
              <a:rPr lang="en-GB" sz="1400" u="sng" dirty="0">
                <a:hlinkClick r:id="rId3"/>
              </a:rPr>
              <a:t>Naturalistic Inquiry</a:t>
            </a:r>
            <a:r>
              <a:rPr lang="en-GB" sz="1400" dirty="0"/>
              <a:t>. </a:t>
            </a:r>
            <a:br>
              <a:rPr lang="en-GB" sz="1400" dirty="0"/>
            </a:br>
            <a:r>
              <a:rPr lang="en-GB" sz="1400" dirty="0"/>
              <a:t>Newbury Park, CA: Sage Publications.</a:t>
            </a:r>
          </a:p>
        </p:txBody>
      </p:sp>
    </p:spTree>
    <p:extLst>
      <p:ext uri="{BB962C8B-B14F-4D97-AF65-F5344CB8AC3E}">
        <p14:creationId xmlns:p14="http://schemas.microsoft.com/office/powerpoint/2010/main" val="411993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a:xfrm>
            <a:off x="1981200" y="1485901"/>
            <a:ext cx="8229600" cy="4525963"/>
          </a:xfrm>
        </p:spPr>
        <p:txBody>
          <a:bodyPr>
            <a:normAutofit fontScale="85000" lnSpcReduction="20000"/>
          </a:bodyPr>
          <a:lstStyle/>
          <a:p>
            <a:pPr>
              <a:lnSpc>
                <a:spcPct val="120000"/>
              </a:lnSpc>
              <a:spcBef>
                <a:spcPts val="0"/>
              </a:spcBef>
              <a:spcAft>
                <a:spcPts val="400"/>
              </a:spcAft>
            </a:pPr>
            <a:r>
              <a:rPr lang="en-GB" dirty="0"/>
              <a:t>The type of approach you choose will be determined by your research question, your epistemological and ontological stances and your skills or ability to utilise a certain </a:t>
            </a:r>
            <a:r>
              <a:rPr lang="en-GB" dirty="0" err="1"/>
              <a:t>appoach</a:t>
            </a:r>
            <a:endParaRPr lang="en-GB" dirty="0"/>
          </a:p>
          <a:p>
            <a:pPr>
              <a:lnSpc>
                <a:spcPct val="120000"/>
              </a:lnSpc>
              <a:spcBef>
                <a:spcPts val="0"/>
              </a:spcBef>
              <a:spcAft>
                <a:spcPts val="400"/>
              </a:spcAft>
            </a:pPr>
            <a:r>
              <a:rPr lang="en-GB" dirty="0"/>
              <a:t>For most people in </a:t>
            </a:r>
            <a:r>
              <a:rPr lang="en-GB" dirty="0" err="1"/>
              <a:t>ed</a:t>
            </a:r>
            <a:r>
              <a:rPr lang="en-GB" dirty="0"/>
              <a:t> tech, a mixed methods approach will be used</a:t>
            </a:r>
          </a:p>
          <a:p>
            <a:pPr>
              <a:lnSpc>
                <a:spcPct val="120000"/>
              </a:lnSpc>
              <a:spcBef>
                <a:spcPts val="0"/>
              </a:spcBef>
              <a:spcAft>
                <a:spcPts val="400"/>
              </a:spcAft>
            </a:pPr>
            <a:r>
              <a:rPr lang="en-GB" dirty="0"/>
              <a:t>So long as you make an informed choice and can justify it, it should be fine </a:t>
            </a:r>
            <a:r>
              <a:rPr lang="en-GB" dirty="0">
                <a:sym typeface="Wingdings" panose="05000000000000000000" pitchFamily="2" charset="2"/>
              </a:rPr>
              <a:t></a:t>
            </a:r>
            <a:r>
              <a:rPr lang="en-GB" dirty="0"/>
              <a:t> </a:t>
            </a:r>
          </a:p>
          <a:p>
            <a:pPr>
              <a:lnSpc>
                <a:spcPct val="120000"/>
              </a:lnSpc>
              <a:spcBef>
                <a:spcPts val="0"/>
              </a:spcBef>
              <a:spcAft>
                <a:spcPts val="400"/>
              </a:spcAft>
            </a:pPr>
            <a:r>
              <a:rPr lang="en-GB" dirty="0"/>
              <a:t>Just be aware of the limitations of your approach(</a:t>
            </a:r>
            <a:r>
              <a:rPr lang="en-GB" dirty="0" err="1"/>
              <a:t>es</a:t>
            </a:r>
            <a:r>
              <a:rPr lang="en-GB" dirty="0"/>
              <a:t>) and try to compensate where necessary</a:t>
            </a:r>
          </a:p>
        </p:txBody>
      </p:sp>
    </p:spTree>
    <p:extLst>
      <p:ext uri="{BB962C8B-B14F-4D97-AF65-F5344CB8AC3E}">
        <p14:creationId xmlns:p14="http://schemas.microsoft.com/office/powerpoint/2010/main" val="152141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What’s wrong with quant research?</a:t>
            </a:r>
          </a:p>
        </p:txBody>
      </p:sp>
      <p:sp>
        <p:nvSpPr>
          <p:cNvPr id="3" name="Content Placeholder 2"/>
          <p:cNvSpPr>
            <a:spLocks noGrp="1"/>
          </p:cNvSpPr>
          <p:nvPr>
            <p:ph idx="1"/>
          </p:nvPr>
        </p:nvSpPr>
        <p:spPr/>
        <p:txBody>
          <a:bodyPr>
            <a:normAutofit/>
          </a:bodyPr>
          <a:lstStyle/>
          <a:p>
            <a:r>
              <a:rPr lang="en-GB" dirty="0"/>
              <a:t>Some things can’t be measured – or measured accurately</a:t>
            </a:r>
          </a:p>
          <a:p>
            <a:r>
              <a:rPr lang="en-GB" dirty="0"/>
              <a:t>Doesn’t tell you </a:t>
            </a:r>
            <a:r>
              <a:rPr lang="en-GB" b="1" dirty="0"/>
              <a:t>why</a:t>
            </a:r>
            <a:endParaRPr lang="en-GB" dirty="0"/>
          </a:p>
          <a:p>
            <a:r>
              <a:rPr lang="en-GB" dirty="0"/>
              <a:t>Can be impersonal – no engagement with human behaviours or individuals</a:t>
            </a:r>
          </a:p>
          <a:p>
            <a:r>
              <a:rPr lang="en-GB" dirty="0"/>
              <a:t>Data can be static – snapshots of a point in time</a:t>
            </a:r>
          </a:p>
          <a:p>
            <a:r>
              <a:rPr lang="en-GB" dirty="0"/>
              <a:t>Can tell a version of the truth (or a lie?) </a:t>
            </a:r>
            <a:br>
              <a:rPr lang="en-GB" dirty="0"/>
            </a:br>
            <a:r>
              <a:rPr lang="en-GB" dirty="0"/>
              <a:t>“Lies, damned lies and statistics” – persuasive power of numbers</a:t>
            </a:r>
          </a:p>
          <a:p>
            <a:endParaRPr lang="en-GB" dirty="0"/>
          </a:p>
        </p:txBody>
      </p:sp>
    </p:spTree>
    <p:extLst>
      <p:ext uri="{BB962C8B-B14F-4D97-AF65-F5344CB8AC3E}">
        <p14:creationId xmlns:p14="http://schemas.microsoft.com/office/powerpoint/2010/main" val="34272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Qualitative approaches</a:t>
            </a:r>
          </a:p>
        </p:txBody>
      </p:sp>
      <p:sp>
        <p:nvSpPr>
          <p:cNvPr id="3" name="Content Placeholder 2"/>
          <p:cNvSpPr>
            <a:spLocks noGrp="1"/>
          </p:cNvSpPr>
          <p:nvPr>
            <p:ph idx="1"/>
          </p:nvPr>
        </p:nvSpPr>
        <p:spPr/>
        <p:txBody>
          <a:bodyPr>
            <a:normAutofit/>
          </a:bodyPr>
          <a:lstStyle/>
          <a:p>
            <a:r>
              <a:rPr lang="en-GB" dirty="0"/>
              <a:t>Any research that doesn’t involve numerical data</a:t>
            </a:r>
          </a:p>
          <a:p>
            <a:r>
              <a:rPr lang="en-GB" dirty="0"/>
              <a:t>Instead uses words, pictures, photos, videos, audio recordings. Field notes, generalities. Peoples’ own words.</a:t>
            </a:r>
          </a:p>
          <a:p>
            <a:r>
              <a:rPr lang="en-GB" dirty="0"/>
              <a:t>Tends to start with a broad question rather than a specific hypothesis</a:t>
            </a:r>
          </a:p>
          <a:p>
            <a:r>
              <a:rPr lang="en-GB" dirty="0"/>
              <a:t>Develop theory rather than start with one</a:t>
            </a:r>
            <a:br>
              <a:rPr lang="en-GB" dirty="0"/>
            </a:br>
            <a:r>
              <a:rPr lang="en-GB" dirty="0">
                <a:sym typeface="Wingdings" panose="05000000000000000000" pitchFamily="2" charset="2"/>
              </a:rPr>
              <a:t> inductive rather than deductive</a:t>
            </a:r>
            <a:endParaRPr lang="en-GB" dirty="0"/>
          </a:p>
        </p:txBody>
      </p:sp>
    </p:spTree>
    <p:extLst>
      <p:ext uri="{BB962C8B-B14F-4D97-AF65-F5344CB8AC3E}">
        <p14:creationId xmlns:p14="http://schemas.microsoft.com/office/powerpoint/2010/main" val="65459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Gathering </a:t>
            </a:r>
            <a:r>
              <a:rPr lang="en-GB" dirty="0" err="1"/>
              <a:t>qual</a:t>
            </a:r>
            <a:r>
              <a:rPr lang="en-GB" dirty="0"/>
              <a:t> data</a:t>
            </a:r>
          </a:p>
        </p:txBody>
      </p:sp>
      <p:sp>
        <p:nvSpPr>
          <p:cNvPr id="3" name="Content Placeholder 2"/>
          <p:cNvSpPr>
            <a:spLocks noGrp="1"/>
          </p:cNvSpPr>
          <p:nvPr>
            <p:ph idx="1"/>
          </p:nvPr>
        </p:nvSpPr>
        <p:spPr/>
        <p:txBody>
          <a:bodyPr>
            <a:normAutofit/>
          </a:bodyPr>
          <a:lstStyle/>
          <a:p>
            <a:r>
              <a:rPr lang="en-GB" dirty="0"/>
              <a:t>Tends to yield rich data to explore </a:t>
            </a:r>
            <a:r>
              <a:rPr lang="en-GB" dirty="0">
                <a:solidFill>
                  <a:srgbClr val="00B0F0"/>
                </a:solidFill>
              </a:rPr>
              <a:t>how</a:t>
            </a:r>
            <a:r>
              <a:rPr lang="en-GB" dirty="0"/>
              <a:t> and </a:t>
            </a:r>
            <a:r>
              <a:rPr lang="en-GB" dirty="0">
                <a:solidFill>
                  <a:srgbClr val="00B0F0"/>
                </a:solidFill>
              </a:rPr>
              <a:t>why</a:t>
            </a:r>
            <a:r>
              <a:rPr lang="en-GB" dirty="0"/>
              <a:t> things happened</a:t>
            </a:r>
          </a:p>
          <a:p>
            <a:r>
              <a:rPr lang="en-GB" dirty="0"/>
              <a:t>Don’t need large sample sizes (in comparison to quantitative research)</a:t>
            </a:r>
          </a:p>
          <a:p>
            <a:r>
              <a:rPr lang="en-GB" dirty="0"/>
              <a:t>Some issues may arise, such as</a:t>
            </a:r>
          </a:p>
          <a:p>
            <a:pPr lvl="1"/>
            <a:r>
              <a:rPr lang="en-GB" dirty="0"/>
              <a:t>Respondents providing inaccurate or false information – or saying what they think the researcher wants to hear</a:t>
            </a:r>
          </a:p>
          <a:p>
            <a:pPr lvl="1"/>
            <a:r>
              <a:rPr lang="en-GB" dirty="0"/>
              <a:t>Ethical issues may be more problematic as the researcher is usually closer to participants</a:t>
            </a:r>
          </a:p>
          <a:p>
            <a:pPr lvl="1"/>
            <a:r>
              <a:rPr lang="en-GB" dirty="0"/>
              <a:t>Researcher objectivity may be more difficult to achieve</a:t>
            </a:r>
          </a:p>
          <a:p>
            <a:pPr lvl="1"/>
            <a:endParaRPr lang="en-GB" dirty="0"/>
          </a:p>
        </p:txBody>
      </p:sp>
    </p:spTree>
    <p:extLst>
      <p:ext uri="{BB962C8B-B14F-4D97-AF65-F5344CB8AC3E}">
        <p14:creationId xmlns:p14="http://schemas.microsoft.com/office/powerpoint/2010/main" val="90646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a:t>
            </a:r>
            <a:r>
              <a:rPr lang="en-GB" dirty="0" err="1"/>
              <a:t>qual</a:t>
            </a:r>
            <a:r>
              <a:rPr lang="en-GB" dirty="0"/>
              <a:t> data</a:t>
            </a:r>
          </a:p>
        </p:txBody>
      </p:sp>
      <p:sp>
        <p:nvSpPr>
          <p:cNvPr id="3" name="Content Placeholder 2"/>
          <p:cNvSpPr>
            <a:spLocks noGrp="1"/>
          </p:cNvSpPr>
          <p:nvPr>
            <p:ph idx="1"/>
          </p:nvPr>
        </p:nvSpPr>
        <p:spPr/>
        <p:txBody>
          <a:bodyPr>
            <a:normAutofit/>
          </a:bodyPr>
          <a:lstStyle/>
          <a:p>
            <a:r>
              <a:rPr lang="en-GB" dirty="0"/>
              <a:t>Interviews (structured, semi-structured or unstructured)</a:t>
            </a:r>
          </a:p>
          <a:p>
            <a:r>
              <a:rPr lang="en-GB" dirty="0"/>
              <a:t>Focus groups</a:t>
            </a:r>
          </a:p>
          <a:p>
            <a:r>
              <a:rPr lang="en-GB" dirty="0"/>
              <a:t>Questionnaires or surveys</a:t>
            </a:r>
          </a:p>
          <a:p>
            <a:r>
              <a:rPr lang="en-GB" dirty="0"/>
              <a:t>Secondary data, including diaries, self-reporting, written accounts of past events/archive data and company reports;</a:t>
            </a:r>
          </a:p>
          <a:p>
            <a:r>
              <a:rPr lang="en-GB" dirty="0"/>
              <a:t>Direct observations – may also be recorded (video/audio)</a:t>
            </a:r>
          </a:p>
          <a:p>
            <a:r>
              <a:rPr lang="en-GB" dirty="0"/>
              <a:t>Ethnography</a:t>
            </a:r>
          </a:p>
        </p:txBody>
      </p:sp>
    </p:spTree>
    <p:extLst>
      <p:ext uri="{BB962C8B-B14F-4D97-AF65-F5344CB8AC3E}">
        <p14:creationId xmlns:p14="http://schemas.microsoft.com/office/powerpoint/2010/main" val="80847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Analysing </a:t>
            </a:r>
            <a:r>
              <a:rPr lang="en-GB" dirty="0" err="1"/>
              <a:t>qual</a:t>
            </a:r>
            <a:r>
              <a:rPr lang="en-GB" dirty="0"/>
              <a:t> data</a:t>
            </a:r>
          </a:p>
        </p:txBody>
      </p:sp>
      <p:sp>
        <p:nvSpPr>
          <p:cNvPr id="3" name="Content Placeholder 2"/>
          <p:cNvSpPr>
            <a:spLocks noGrp="1"/>
          </p:cNvSpPr>
          <p:nvPr>
            <p:ph idx="1"/>
          </p:nvPr>
        </p:nvSpPr>
        <p:spPr/>
        <p:txBody>
          <a:bodyPr/>
          <a:lstStyle/>
          <a:p>
            <a:r>
              <a:rPr lang="en-GB" dirty="0"/>
              <a:t>Content analysis</a:t>
            </a:r>
          </a:p>
          <a:p>
            <a:r>
              <a:rPr lang="en-GB" dirty="0"/>
              <a:t>Grounded analysis</a:t>
            </a:r>
          </a:p>
          <a:p>
            <a:r>
              <a:rPr lang="en-GB" dirty="0"/>
              <a:t>Social network analysis (can also be quant)</a:t>
            </a:r>
          </a:p>
          <a:p>
            <a:r>
              <a:rPr lang="en-GB" dirty="0"/>
              <a:t>Discourse analysis</a:t>
            </a:r>
          </a:p>
          <a:p>
            <a:r>
              <a:rPr lang="en-GB" dirty="0"/>
              <a:t>Narrative analysis</a:t>
            </a:r>
          </a:p>
          <a:p>
            <a:r>
              <a:rPr lang="en-GB" dirty="0"/>
              <a:t>Conversation analysis</a:t>
            </a:r>
          </a:p>
          <a:p>
            <a:endParaRPr lang="en-GB" dirty="0"/>
          </a:p>
        </p:txBody>
      </p:sp>
    </p:spTree>
    <p:extLst>
      <p:ext uri="{BB962C8B-B14F-4D97-AF65-F5344CB8AC3E}">
        <p14:creationId xmlns:p14="http://schemas.microsoft.com/office/powerpoint/2010/main" val="231273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of </a:t>
            </a:r>
            <a:r>
              <a:rPr lang="en-GB" dirty="0" err="1"/>
              <a:t>qual</a:t>
            </a:r>
            <a:r>
              <a:rPr lang="en-GB" dirty="0"/>
              <a:t> data research*</a:t>
            </a:r>
          </a:p>
        </p:txBody>
      </p:sp>
      <p:sp>
        <p:nvSpPr>
          <p:cNvPr id="3" name="Content Placeholder 2"/>
          <p:cNvSpPr>
            <a:spLocks noGrp="1"/>
          </p:cNvSpPr>
          <p:nvPr>
            <p:ph idx="1"/>
          </p:nvPr>
        </p:nvSpPr>
        <p:spPr>
          <a:xfrm>
            <a:off x="1981200" y="1600201"/>
            <a:ext cx="5798634" cy="4525963"/>
          </a:xfrm>
        </p:spPr>
        <p:txBody>
          <a:bodyPr>
            <a:normAutofit/>
          </a:bodyPr>
          <a:lstStyle/>
          <a:p>
            <a:r>
              <a:rPr lang="en-GB" dirty="0"/>
              <a:t>Describing and comparing two types of audio guides: person-led and technology-led</a:t>
            </a:r>
          </a:p>
          <a:p>
            <a:r>
              <a:rPr lang="en-GB" dirty="0"/>
              <a:t>Geolocated audio to enable public, informal learning of historical events </a:t>
            </a:r>
          </a:p>
          <a:p>
            <a:r>
              <a:rPr lang="en-GB" dirty="0"/>
              <a:t>Data sources: </a:t>
            </a:r>
            <a:r>
              <a:rPr lang="en-US" dirty="0"/>
              <a:t>questionnaires, researcher observations, and small focus groups</a:t>
            </a:r>
          </a:p>
          <a:p>
            <a:endParaRPr lang="en-GB" dirty="0"/>
          </a:p>
        </p:txBody>
      </p:sp>
      <p:sp>
        <p:nvSpPr>
          <p:cNvPr id="4" name="Rectangle 3"/>
          <p:cNvSpPr/>
          <p:nvPr/>
        </p:nvSpPr>
        <p:spPr>
          <a:xfrm>
            <a:off x="2962507" y="6096338"/>
            <a:ext cx="5687122" cy="830997"/>
          </a:xfrm>
          <a:prstGeom prst="rect">
            <a:avLst/>
          </a:prstGeom>
        </p:spPr>
        <p:txBody>
          <a:bodyPr wrap="square">
            <a:spAutoFit/>
          </a:bodyPr>
          <a:lstStyle/>
          <a:p>
            <a:r>
              <a:rPr lang="en-US" sz="1200" dirty="0"/>
              <a:t>* Taken from: FitzGerald, Elizabeth; Taylor, Claire and Craven, Michael (2013). To the Castle! A comparison of two audio guides to enable public discovery of historical events. Personal and Ubiquitous Computing, 17(4) pp. </a:t>
            </a:r>
            <a:r>
              <a:rPr lang="en-GB" sz="1200" dirty="0"/>
              <a:t>749–760. </a:t>
            </a:r>
            <a:r>
              <a:rPr lang="en-GB" sz="1200" dirty="0">
                <a:hlinkClick r:id="rId2"/>
              </a:rPr>
              <a:t>http://oro.open.ac.uk/35077/</a:t>
            </a:r>
            <a:r>
              <a:rPr lang="en-GB" sz="1200" dirty="0"/>
              <a:t> </a:t>
            </a:r>
          </a:p>
        </p:txBody>
      </p:sp>
      <p:pic>
        <p:nvPicPr>
          <p:cNvPr id="5" name="Picture 4"/>
          <p:cNvPicPr>
            <a:picLocks noChangeAspect="1"/>
          </p:cNvPicPr>
          <p:nvPr/>
        </p:nvPicPr>
        <p:blipFill>
          <a:blip r:embed="rId3"/>
          <a:stretch>
            <a:fillRect/>
          </a:stretch>
        </p:blipFill>
        <p:spPr>
          <a:xfrm>
            <a:off x="8097380" y="1417638"/>
            <a:ext cx="1961992" cy="2601636"/>
          </a:xfrm>
          <a:prstGeom prst="rect">
            <a:avLst/>
          </a:prstGeom>
        </p:spPr>
      </p:pic>
      <p:pic>
        <p:nvPicPr>
          <p:cNvPr id="6" name="Picture 5"/>
          <p:cNvPicPr>
            <a:picLocks noChangeAspect="1"/>
          </p:cNvPicPr>
          <p:nvPr/>
        </p:nvPicPr>
        <p:blipFill>
          <a:blip r:embed="rId4"/>
          <a:stretch>
            <a:fillRect/>
          </a:stretch>
        </p:blipFill>
        <p:spPr>
          <a:xfrm>
            <a:off x="8965728" y="4146274"/>
            <a:ext cx="1520895" cy="2611458"/>
          </a:xfrm>
          <a:prstGeom prst="rect">
            <a:avLst/>
          </a:prstGeom>
        </p:spPr>
      </p:pic>
    </p:spTree>
    <p:extLst>
      <p:ext uri="{BB962C8B-B14F-4D97-AF65-F5344CB8AC3E}">
        <p14:creationId xmlns:p14="http://schemas.microsoft.com/office/powerpoint/2010/main" val="299919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analysis and findings</a:t>
            </a:r>
          </a:p>
        </p:txBody>
      </p:sp>
      <p:sp>
        <p:nvSpPr>
          <p:cNvPr id="3" name="Content Placeholder 2"/>
          <p:cNvSpPr>
            <a:spLocks noGrp="1"/>
          </p:cNvSpPr>
          <p:nvPr>
            <p:ph idx="1"/>
          </p:nvPr>
        </p:nvSpPr>
        <p:spPr>
          <a:xfrm>
            <a:off x="1981200" y="1473201"/>
            <a:ext cx="8229600" cy="4525963"/>
          </a:xfrm>
        </p:spPr>
        <p:txBody>
          <a:bodyPr>
            <a:normAutofit fontScale="77500" lnSpcReduction="20000"/>
          </a:bodyPr>
          <a:lstStyle/>
          <a:p>
            <a:pPr>
              <a:lnSpc>
                <a:spcPct val="120000"/>
              </a:lnSpc>
              <a:spcAft>
                <a:spcPts val="200"/>
              </a:spcAft>
            </a:pPr>
            <a:r>
              <a:rPr lang="en-US" dirty="0"/>
              <a:t>Comparison of the two different walks</a:t>
            </a:r>
          </a:p>
          <a:p>
            <a:pPr lvl="1">
              <a:lnSpc>
                <a:spcPct val="120000"/>
              </a:lnSpc>
              <a:spcAft>
                <a:spcPts val="200"/>
              </a:spcAft>
            </a:pPr>
            <a:r>
              <a:rPr lang="en-US" dirty="0"/>
              <a:t>Differences/similarities of the walks</a:t>
            </a:r>
          </a:p>
          <a:p>
            <a:pPr lvl="1">
              <a:lnSpc>
                <a:spcPct val="120000"/>
              </a:lnSpc>
              <a:spcAft>
                <a:spcPts val="200"/>
              </a:spcAft>
            </a:pPr>
            <a:r>
              <a:rPr lang="en-US" dirty="0"/>
              <a:t>Issues surrounding participant engagement</a:t>
            </a:r>
          </a:p>
          <a:p>
            <a:pPr>
              <a:lnSpc>
                <a:spcPct val="120000"/>
              </a:lnSpc>
              <a:spcAft>
                <a:spcPts val="200"/>
              </a:spcAft>
            </a:pPr>
            <a:r>
              <a:rPr lang="en-US" dirty="0"/>
              <a:t>Thematic analysis</a:t>
            </a:r>
          </a:p>
          <a:p>
            <a:pPr lvl="1">
              <a:lnSpc>
                <a:spcPct val="120000"/>
              </a:lnSpc>
              <a:spcAft>
                <a:spcPts val="200"/>
              </a:spcAft>
            </a:pPr>
            <a:r>
              <a:rPr lang="en-US" dirty="0"/>
              <a:t>Mode of delivery</a:t>
            </a:r>
          </a:p>
          <a:p>
            <a:pPr lvl="1">
              <a:lnSpc>
                <a:spcPct val="120000"/>
              </a:lnSpc>
              <a:spcBef>
                <a:spcPts val="0"/>
              </a:spcBef>
              <a:spcAft>
                <a:spcPts val="200"/>
              </a:spcAft>
            </a:pPr>
            <a:r>
              <a:rPr lang="en-US" dirty="0"/>
              <a:t>Number of participants and social interactions</a:t>
            </a:r>
          </a:p>
          <a:p>
            <a:pPr lvl="1">
              <a:lnSpc>
                <a:spcPct val="120000"/>
              </a:lnSpc>
              <a:spcAft>
                <a:spcPts val="200"/>
              </a:spcAft>
            </a:pPr>
            <a:r>
              <a:rPr lang="en-US" dirty="0"/>
              <a:t>Geographical affordances of places and locations </a:t>
            </a:r>
          </a:p>
          <a:p>
            <a:pPr lvl="1">
              <a:lnSpc>
                <a:spcPct val="120000"/>
              </a:lnSpc>
              <a:spcAft>
                <a:spcPts val="200"/>
              </a:spcAft>
            </a:pPr>
            <a:r>
              <a:rPr lang="en-US" dirty="0"/>
              <a:t>User experience</a:t>
            </a:r>
          </a:p>
          <a:p>
            <a:pPr lvl="1">
              <a:lnSpc>
                <a:spcPct val="120000"/>
              </a:lnSpc>
              <a:spcAft>
                <a:spcPts val="200"/>
              </a:spcAft>
            </a:pPr>
            <a:r>
              <a:rPr lang="en-US" dirty="0"/>
              <a:t>Opportunities for learning</a:t>
            </a:r>
          </a:p>
          <a:p>
            <a:pPr lvl="1">
              <a:lnSpc>
                <a:spcPct val="120000"/>
              </a:lnSpc>
              <a:spcAft>
                <a:spcPts val="200"/>
              </a:spcAft>
            </a:pPr>
            <a:r>
              <a:rPr lang="en-US" dirty="0"/>
              <a:t>Other factors</a:t>
            </a:r>
          </a:p>
          <a:p>
            <a:pPr>
              <a:lnSpc>
                <a:spcPct val="120000"/>
              </a:lnSpc>
              <a:spcAft>
                <a:spcPts val="200"/>
              </a:spcAft>
            </a:pPr>
            <a:r>
              <a:rPr lang="en-US" dirty="0"/>
              <a:t>Findings, lessons learned, recommendations</a:t>
            </a:r>
            <a:endParaRPr lang="en-GB" dirty="0"/>
          </a:p>
        </p:txBody>
      </p:sp>
    </p:spTree>
    <p:extLst>
      <p:ext uri="{BB962C8B-B14F-4D97-AF65-F5344CB8AC3E}">
        <p14:creationId xmlns:p14="http://schemas.microsoft.com/office/powerpoint/2010/main" val="63520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a:t>
            </a:r>
            <a:r>
              <a:rPr lang="en-GB" dirty="0" err="1"/>
              <a:t>qual</a:t>
            </a:r>
            <a:r>
              <a:rPr lang="en-GB" dirty="0"/>
              <a:t> researchers worry about</a:t>
            </a:r>
          </a:p>
        </p:txBody>
      </p:sp>
      <p:sp>
        <p:nvSpPr>
          <p:cNvPr id="3" name="Content Placeholder 2"/>
          <p:cNvSpPr>
            <a:spLocks noGrp="1"/>
          </p:cNvSpPr>
          <p:nvPr>
            <p:ph idx="1"/>
          </p:nvPr>
        </p:nvSpPr>
        <p:spPr/>
        <p:txBody>
          <a:bodyPr/>
          <a:lstStyle/>
          <a:p>
            <a:r>
              <a:rPr lang="en-GB" dirty="0"/>
              <a:t>Have I coded my data correctly?</a:t>
            </a:r>
          </a:p>
          <a:p>
            <a:r>
              <a:rPr lang="en-GB" dirty="0"/>
              <a:t>Have I managed to capture the situation in a realistic manner?</a:t>
            </a:r>
          </a:p>
          <a:p>
            <a:r>
              <a:rPr lang="en-GB" dirty="0"/>
              <a:t>Have I described the context in sufficient detail?</a:t>
            </a:r>
          </a:p>
          <a:p>
            <a:r>
              <a:rPr lang="en-GB" dirty="0"/>
              <a:t>Have I managed to see the world through the eyes of my participants?</a:t>
            </a:r>
          </a:p>
          <a:p>
            <a:r>
              <a:rPr lang="en-GB" dirty="0"/>
              <a:t>Is my approach flexible and able to change?</a:t>
            </a:r>
          </a:p>
        </p:txBody>
      </p:sp>
    </p:spTree>
    <p:extLst>
      <p:ext uri="{BB962C8B-B14F-4D97-AF65-F5344CB8AC3E}">
        <p14:creationId xmlns:p14="http://schemas.microsoft.com/office/powerpoint/2010/main" val="5494836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454</TotalTime>
  <Words>1624</Words>
  <Application>Microsoft Office PowerPoint</Application>
  <PresentationFormat>Widescreen</PresentationFormat>
  <Paragraphs>116</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Krana Fat B</vt:lpstr>
      <vt:lpstr>Montserrat</vt:lpstr>
      <vt:lpstr>Wingdings</vt:lpstr>
      <vt:lpstr>Office Theme</vt:lpstr>
      <vt:lpstr>Introduction to Qualitative Research: #6</vt:lpstr>
      <vt:lpstr>What’s wrong with quant research?</vt:lpstr>
      <vt:lpstr>Qualitative approaches</vt:lpstr>
      <vt:lpstr>Gathering qual data</vt:lpstr>
      <vt:lpstr>Sources of qual data</vt:lpstr>
      <vt:lpstr>Analysing qual data</vt:lpstr>
      <vt:lpstr>Example of qual data research*</vt:lpstr>
      <vt:lpstr>Data analysis and findings</vt:lpstr>
      <vt:lpstr>What qual researchers worry about</vt:lpstr>
      <vt:lpstr>What’s wrong with qual research?</vt:lpstr>
      <vt:lpstr>Other aspects of research design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Colvin, John</dc:creator>
  <cp:lastModifiedBy>Colvin, John</cp:lastModifiedBy>
  <cp:revision>4</cp:revision>
  <dcterms:created xsi:type="dcterms:W3CDTF">2024-05-06T08:31:14Z</dcterms:created>
  <dcterms:modified xsi:type="dcterms:W3CDTF">2024-05-15T09:27:59Z</dcterms:modified>
</cp:coreProperties>
</file>